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18"/>
  </p:notesMasterIdLst>
  <p:handoutMasterIdLst>
    <p:handoutMasterId r:id="rId19"/>
  </p:handoutMasterIdLst>
  <p:sldIdLst>
    <p:sldId id="256" r:id="rId2"/>
    <p:sldId id="259" r:id="rId3"/>
    <p:sldId id="266" r:id="rId4"/>
    <p:sldId id="257" r:id="rId5"/>
    <p:sldId id="258" r:id="rId6"/>
    <p:sldId id="261" r:id="rId7"/>
    <p:sldId id="262" r:id="rId8"/>
    <p:sldId id="264" r:id="rId9"/>
    <p:sldId id="273" r:id="rId10"/>
    <p:sldId id="274" r:id="rId11"/>
    <p:sldId id="267" r:id="rId12"/>
    <p:sldId id="268" r:id="rId13"/>
    <p:sldId id="269" r:id="rId14"/>
    <p:sldId id="265" r:id="rId15"/>
    <p:sldId id="272" r:id="rId16"/>
    <p:sldId id="271"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6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9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4A5052-9F2C-4D16-9298-03452F3B9063}" type="datetimeFigureOut">
              <a:rPr kumimoji="1" lang="ja-JP" altLang="en-US" smtClean="0"/>
              <a:t>2015/2/23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73B3F4-095A-4FB3-B3A5-E04795463939}" type="slidenum">
              <a:rPr kumimoji="1" lang="ja-JP" altLang="en-US" smtClean="0"/>
              <a:t>‹#›</a:t>
            </a:fld>
            <a:endParaRPr kumimoji="1" lang="ja-JP" altLang="en-US"/>
          </a:p>
        </p:txBody>
      </p:sp>
    </p:spTree>
    <p:extLst>
      <p:ext uri="{BB962C8B-B14F-4D97-AF65-F5344CB8AC3E}">
        <p14:creationId xmlns:p14="http://schemas.microsoft.com/office/powerpoint/2010/main" val="425332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FE92CAE-281B-BE45-B24C-8D7A6344952D}" type="datetimeFigureOut">
              <a:rPr kumimoji="1" lang="en-US" altLang="ja-JP" smtClean="0"/>
              <a:t>2/23/2015</a:t>
            </a:fld>
            <a:endParaRPr kumimoji="1" lang="ja-JP" altLang="en-US"/>
          </a:p>
        </p:txBody>
      </p:sp>
      <p:sp>
        <p:nvSpPr>
          <p:cNvPr id="4" name="スライド イメージ プレースホルダー 3"/>
          <p:cNvSpPr>
            <a:spLocks noGrp="1" noRot="1" noChangeAspect="1"/>
          </p:cNvSpPr>
          <p:nvPr>
            <p:ph type="sldImg" idx="2"/>
          </p:nvPr>
        </p:nvSpPr>
        <p:spPr>
          <a:xfrm>
            <a:off x="15121" y="467544"/>
            <a:ext cx="6842879" cy="513258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88640" y="5940152"/>
            <a:ext cx="6552728" cy="2736304"/>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60466-2A69-EF4E-8045-7C82384FD057}" type="slidenum">
              <a:rPr kumimoji="1" lang="en-US" altLang="ja-JP" smtClean="0"/>
              <a:t>‹#›</a:t>
            </a:fld>
            <a:endParaRPr kumimoji="1" lang="ja-JP" altLang="en-US"/>
          </a:p>
        </p:txBody>
      </p:sp>
    </p:spTree>
    <p:extLst>
      <p:ext uri="{BB962C8B-B14F-4D97-AF65-F5344CB8AC3E}">
        <p14:creationId xmlns:p14="http://schemas.microsoft.com/office/powerpoint/2010/main" val="749241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wJyUtbn0O5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セントラルドグマをどう教えるかというよりも、どのように分子生物学の分野にアプローチ</a:t>
            </a:r>
            <a:r>
              <a:rPr kumimoji="1" lang="ja-JP" altLang="en-US" dirty="0" smtClean="0"/>
              <a:t>していく</a:t>
            </a:r>
            <a:r>
              <a:rPr kumimoji="1" lang="ja-JP" altLang="en-US" dirty="0" smtClean="0"/>
              <a:t>といいかをまとめました。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1</a:t>
            </a:fld>
            <a:endParaRPr kumimoji="1" lang="ja-JP" altLang="en-US"/>
          </a:p>
        </p:txBody>
      </p:sp>
    </p:spTree>
    <p:extLst>
      <p:ext uri="{BB962C8B-B14F-4D97-AF65-F5344CB8AC3E}">
        <p14:creationId xmlns:p14="http://schemas.microsoft.com/office/powerpoint/2010/main" val="13780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やり方は以下の通りです。</a:t>
            </a:r>
          </a:p>
          <a:p>
            <a:r>
              <a:rPr kumimoji="1" lang="ja-JP" altLang="en-US" dirty="0" smtClean="0"/>
              <a:t>①生徒に</a:t>
            </a:r>
            <a:r>
              <a:rPr kumimoji="1" lang="en-US" altLang="ja-JP" dirty="0" smtClean="0"/>
              <a:t>5</a:t>
            </a:r>
            <a:r>
              <a:rPr kumimoji="1" lang="ja-JP" altLang="en-US" dirty="0" smtClean="0"/>
              <a:t>色のビブスを着せます。（体育の先生に借りました）</a:t>
            </a:r>
          </a:p>
          <a:p>
            <a:r>
              <a:rPr kumimoji="1" lang="ja-JP" altLang="en-US" dirty="0" smtClean="0"/>
              <a:t>②机を端に寄せて、教室の真ん中にスペースを作ります。</a:t>
            </a:r>
          </a:p>
          <a:p>
            <a:r>
              <a:rPr kumimoji="1" lang="ja-JP" altLang="en-US" dirty="0" smtClean="0"/>
              <a:t>③ある色（ここでは黒）の生徒は酵素役で、自由に動きながら、黒板に書かれたように自分の仕事に徹します。残りの色（緑、黄、ピンク、オレンジ）の生徒は分子役で、何も考えずにとにかく自由に動きます。</a:t>
            </a:r>
          </a:p>
          <a:p>
            <a:r>
              <a:rPr kumimoji="1" lang="ja-JP" altLang="en-US" dirty="0" smtClean="0"/>
              <a:t>④スタートの合図で③の動きをさせて、こちらは教卓の上から、動画を撮ります。都立高校の場合は備え付けのプロジェクターがありますので、僕の場合はプロジェクターを投影しながら動画を撮ります。うまくいかない時は、注文をつけて何度も撮らせます。（正直なところ、ちゃんとうまくはできていませんが、それでも構わないと思っています。）</a:t>
            </a:r>
          </a:p>
          <a:p>
            <a:r>
              <a:rPr kumimoji="1" lang="ja-JP" altLang="en-US" dirty="0" smtClean="0"/>
              <a:t>⑤撮り終わったら、生徒と一緒に見ます。</a:t>
            </a:r>
          </a:p>
          <a:p>
            <a:r>
              <a:rPr kumimoji="1" lang="ja-JP" altLang="en-US" dirty="0" smtClean="0"/>
              <a:t>動画はここんには掲載できませんが、生徒が自由に動く様子はとても「無秩序」に見えます。しかし、酵素役の子がどんどん自分の仕事をこなして行くと、いつの間にか</a:t>
            </a:r>
            <a:r>
              <a:rPr kumimoji="1" lang="en-US" altLang="ja-JP" dirty="0" smtClean="0"/>
              <a:t>4</a:t>
            </a:r>
            <a:r>
              <a:rPr kumimoji="1" lang="ja-JP" altLang="en-US" dirty="0" smtClean="0"/>
              <a:t>つが繋がった分子が出来上がるという動画が取れます。「無秩序なようで、秩序がある」ということをイメージできればいいかと思っています。</a:t>
            </a:r>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10</a:t>
            </a:fld>
            <a:endParaRPr kumimoji="1" lang="ja-JP" altLang="en-US"/>
          </a:p>
        </p:txBody>
      </p:sp>
    </p:spTree>
    <p:extLst>
      <p:ext uri="{BB962C8B-B14F-4D97-AF65-F5344CB8AC3E}">
        <p14:creationId xmlns:p14="http://schemas.microsoft.com/office/powerpoint/2010/main" val="167037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次に遺伝子の単元に入っていきます。</a:t>
            </a:r>
          </a:p>
          <a:p>
            <a:r>
              <a:rPr kumimoji="1" lang="ja-JP" altLang="en-US" dirty="0" smtClean="0"/>
              <a:t>流れはスライドにある通りです。赤字は僕なりのキーセンテンスです。</a:t>
            </a:r>
          </a:p>
          <a:p>
            <a:r>
              <a:rPr kumimoji="1" lang="ja-JP" altLang="en-US" dirty="0" smtClean="0"/>
              <a:t>第一回では</a:t>
            </a:r>
            <a:r>
              <a:rPr kumimoji="1" lang="en-US" altLang="ja-JP" dirty="0" smtClean="0"/>
              <a:t>DNA</a:t>
            </a:r>
            <a:r>
              <a:rPr kumimoji="1" lang="ja-JP" altLang="en-US" dirty="0" smtClean="0"/>
              <a:t>は登場しません。タンパク質が体に吸収された後どのように処理されるのかを学び、「タンパク質はアミノ酸が繋がってできたもので、それは一度分解されて、またつなぎ合わされる」ということを理解させます。「なぜ、鳥肉を食べても、体は鳥肉にはならないのか」などの発問は面白いと思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二回では、「同じタンパク質なのに、ヒトの筋肉、髪の毛は全然異なるものなのはどうして？」「アミノ酸の数や並び方などの違いによってタンパク質の性質が異なる」ことも理解させます。また、「タンパク質はなぜ正確な順番で並ぶことができるのか」を学びます。ここで</a:t>
            </a:r>
            <a:r>
              <a:rPr kumimoji="1" lang="en-US" altLang="ja-JP" dirty="0" smtClean="0"/>
              <a:t>DNA</a:t>
            </a:r>
            <a:r>
              <a:rPr kumimoji="1" lang="ja-JP" altLang="en-US" dirty="0" smtClean="0"/>
              <a:t>が登場します。</a:t>
            </a:r>
            <a:r>
              <a:rPr kumimoji="1" lang="en-US" altLang="ja-JP" dirty="0" smtClean="0"/>
              <a:t>DNA</a:t>
            </a:r>
            <a:r>
              <a:rPr kumimoji="1" lang="ja-JP" altLang="en-US" dirty="0" smtClean="0"/>
              <a:t>の塩基配列がアミノ酸を決めているということまで理解させます。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第三回以降は</a:t>
            </a:r>
            <a:r>
              <a:rPr kumimoji="1" lang="en-US" altLang="ja-JP" dirty="0" smtClean="0"/>
              <a:t>DNA</a:t>
            </a:r>
            <a:r>
              <a:rPr kumimoji="1" lang="ja-JP" altLang="en-US" dirty="0" smtClean="0"/>
              <a:t>について学んでいきます。</a:t>
            </a:r>
            <a:r>
              <a:rPr kumimoji="1" lang="en-US" altLang="ja-JP" dirty="0" smtClean="0"/>
              <a:t>DNA</a:t>
            </a:r>
            <a:r>
              <a:rPr kumimoji="1" lang="ja-JP" altLang="en-US" dirty="0" smtClean="0"/>
              <a:t>の構造では、二重らせん構造は見れば分かるので、二本の鎖が塩基の相補性によって結合していることを重視します。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教科書とは大分順番が異なりますが、構造を学んだあとは第四回で転写と翻訳について学びます。ここも、詳しい仕組みではなく、</a:t>
            </a:r>
            <a:r>
              <a:rPr kumimoji="1" lang="en-US" altLang="ja-JP" dirty="0" smtClean="0"/>
              <a:t>DNA</a:t>
            </a:r>
            <a:r>
              <a:rPr kumimoji="1" lang="ja-JP" altLang="en-US" dirty="0" smtClean="0"/>
              <a:t>→</a:t>
            </a:r>
            <a:r>
              <a:rPr kumimoji="1" lang="en-US" altLang="ja-JP" dirty="0" smtClean="0"/>
              <a:t>RNA</a:t>
            </a:r>
            <a:r>
              <a:rPr kumimoji="1" lang="ja-JP" altLang="en-US" dirty="0" smtClean="0"/>
              <a:t>→タンパク質という情報の流れを大切にします。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第五回に</a:t>
            </a:r>
            <a:r>
              <a:rPr kumimoji="1" lang="en-US" altLang="ja-JP" dirty="0" smtClean="0"/>
              <a:t>DNA</a:t>
            </a:r>
            <a:r>
              <a:rPr kumimoji="1" lang="ja-JP" altLang="en-US" dirty="0" smtClean="0"/>
              <a:t>の複製を入れます。</a:t>
            </a:r>
            <a:r>
              <a:rPr kumimoji="1" lang="en-US" altLang="ja-JP" dirty="0" smtClean="0"/>
              <a:t>DNA</a:t>
            </a:r>
            <a:r>
              <a:rPr kumimoji="1" lang="ja-JP" altLang="en-US" dirty="0" smtClean="0"/>
              <a:t>が正確にコピーされて細胞に分配されていく、要は「体をつくる細胞はどれをとっても同じ</a:t>
            </a:r>
            <a:r>
              <a:rPr kumimoji="1" lang="en-US" altLang="ja-JP" dirty="0" smtClean="0"/>
              <a:t>DNA</a:t>
            </a:r>
            <a:r>
              <a:rPr kumimoji="1" lang="ja-JP" altLang="en-US" dirty="0" smtClean="0"/>
              <a:t>が存在している」ことを理解させます。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第六回で、遺伝子の発現調節を学びます。これは第五回とリンクします。僕のイメージは「分裂と分化」が「複製と発現調節」と対応しています。なので、この二回をくっつけています。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最後に</a:t>
            </a:r>
            <a:r>
              <a:rPr kumimoji="1" lang="en-US" altLang="ja-JP" dirty="0" smtClean="0"/>
              <a:t>DNA</a:t>
            </a:r>
            <a:r>
              <a:rPr kumimoji="1" lang="ja-JP" altLang="en-US" dirty="0" smtClean="0"/>
              <a:t>とゲノムについて学びます。実はここがまだ自分の中でうまくつながっていない部分です。これまでのストーリーから少し飛躍があります。みなさんにもぜひ考えていただきたいです。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ゲノムはかなり話題性が高く、今後生きていくために必ず必要になる知識ではないかと思います。</a:t>
            </a:r>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11</a:t>
            </a:fld>
            <a:endParaRPr kumimoji="1" lang="ja-JP" altLang="en-US"/>
          </a:p>
        </p:txBody>
      </p:sp>
    </p:spTree>
    <p:extLst>
      <p:ext uri="{BB962C8B-B14F-4D97-AF65-F5344CB8AC3E}">
        <p14:creationId xmlns:p14="http://schemas.microsoft.com/office/powerpoint/2010/main" val="98923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学期末の授業で</a:t>
            </a:r>
            <a:r>
              <a:rPr kumimoji="1" lang="en-US" altLang="ja-JP" dirty="0" smtClean="0"/>
              <a:t>DVD</a:t>
            </a:r>
            <a:r>
              <a:rPr kumimoji="1" lang="ja-JP" altLang="en-US" dirty="0" smtClean="0"/>
              <a:t>を見せ、ゲノムリテラシーについて考えてもらいます。スライドに挙げた</a:t>
            </a:r>
            <a:r>
              <a:rPr kumimoji="1" lang="en-US" altLang="ja-JP" dirty="0" smtClean="0"/>
              <a:t>NHK</a:t>
            </a:r>
            <a:r>
              <a:rPr kumimoji="1" lang="ja-JP" altLang="en-US" dirty="0" smtClean="0"/>
              <a:t>スペシャルや、</a:t>
            </a:r>
            <a:r>
              <a:rPr kumimoji="1" lang="en-US" altLang="ja-JP" dirty="0" smtClean="0"/>
              <a:t>SF</a:t>
            </a:r>
            <a:r>
              <a:rPr kumimoji="1" lang="ja-JP" altLang="en-US" dirty="0" smtClean="0"/>
              <a:t>映画の「</a:t>
            </a:r>
            <a:r>
              <a:rPr kumimoji="1" lang="en-US" altLang="ja-JP" dirty="0" err="1" smtClean="0"/>
              <a:t>GATTACA</a:t>
            </a:r>
            <a:r>
              <a:rPr kumimoji="1" lang="ja-JP" altLang="en-US" dirty="0" smtClean="0"/>
              <a:t>」という作品は非常によくできています。これから先のゲノムの時代を知るのには十分使える教材です。</a:t>
            </a:r>
          </a:p>
          <a:p>
            <a:r>
              <a:rPr kumimoji="1" lang="en-US" altLang="ja-JP" dirty="0" smtClean="0"/>
              <a:t>NHK</a:t>
            </a:r>
            <a:r>
              <a:rPr kumimoji="1" lang="ja-JP" altLang="en-US" dirty="0" smtClean="0"/>
              <a:t>スペシャルは、一部物議を醸す内容が含まれていますので、その辺はこちらも気をつけなければなりません。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12</a:t>
            </a:fld>
            <a:endParaRPr kumimoji="1" lang="ja-JP" altLang="en-US"/>
          </a:p>
        </p:txBody>
      </p:sp>
    </p:spTree>
    <p:extLst>
      <p:ext uri="{BB962C8B-B14F-4D97-AF65-F5344CB8AC3E}">
        <p14:creationId xmlns:p14="http://schemas.microsoft.com/office/powerpoint/2010/main" val="7106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遺伝子の導入に関しては、僕は以前、形質から話を進めたことがありましたが、今はこれには否定的です。中学で学んだメンデル遺伝によって、形質は</a:t>
            </a:r>
            <a:r>
              <a:rPr kumimoji="1" lang="en-US" altLang="ja-JP" dirty="0" smtClean="0"/>
              <a:t>1</a:t>
            </a:r>
            <a:r>
              <a:rPr kumimoji="1" lang="ja-JP" altLang="en-US" dirty="0" smtClean="0"/>
              <a:t>種類の遺伝子で決まるかのような捉え方をされてしまうことを危惧しています。もちろん、遺伝病の原因遺伝子のような決定的な単因子の遺伝に関しては形質が現れます。しかし、形質と遺伝子の関係を学ぶことが現行の学習指導要領の意図では全くないです。それよりも重要なのはゲノムを学ぶことによって「多様性」の理解を得ることです。ほとんどの形質は多因子での発現であり、さらに発現のしくみは環境要因を含めた、より複雑なものであることを理解することの方が大切に思います。また、だいたいの人が、他の人が持っていない「弱有害遺伝子（専門用語なのか不明です）」の保因者であることも、多様性の理解に必要だと思います。</a:t>
            </a:r>
          </a:p>
          <a:p>
            <a:r>
              <a:rPr kumimoji="1" lang="ja-JP" altLang="en-US" dirty="0" smtClean="0"/>
              <a:t>ゲノムという情報がその生物を総合的に作っているという捉え方も大切だと思っています。</a:t>
            </a:r>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13</a:t>
            </a:fld>
            <a:endParaRPr kumimoji="1" lang="ja-JP" altLang="en-US"/>
          </a:p>
        </p:txBody>
      </p:sp>
    </p:spTree>
    <p:extLst>
      <p:ext uri="{BB962C8B-B14F-4D97-AF65-F5344CB8AC3E}">
        <p14:creationId xmlns:p14="http://schemas.microsoft.com/office/powerpoint/2010/main" val="11520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ここまでが、単元の考え方と授業の流れでした。</a:t>
            </a:r>
          </a:p>
          <a:p>
            <a:r>
              <a:rPr kumimoji="1" lang="ja-JP" altLang="en-US" dirty="0" smtClean="0"/>
              <a:t>では、授業は具体的にはどのように進めているのかを少し紹介します。</a:t>
            </a:r>
          </a:p>
          <a:p>
            <a:r>
              <a:rPr kumimoji="1" lang="ja-JP" altLang="en-US" dirty="0" smtClean="0"/>
              <a:t>僕は</a:t>
            </a:r>
            <a:r>
              <a:rPr kumimoji="1" lang="en-US" altLang="ja-JP" dirty="0" smtClean="0"/>
              <a:t>『</a:t>
            </a:r>
            <a:r>
              <a:rPr kumimoji="1" lang="ja-JP" altLang="en-US" dirty="0" smtClean="0"/>
              <a:t>学び合い</a:t>
            </a:r>
            <a:r>
              <a:rPr kumimoji="1" lang="en-US" altLang="ja-JP" dirty="0" smtClean="0"/>
              <a:t>』</a:t>
            </a:r>
            <a:r>
              <a:rPr kumimoji="1" lang="ja-JP" altLang="en-US" dirty="0" smtClean="0"/>
              <a:t>というものをやっています。基本的には僕が話すことはありません。全部生徒が自ら学習を進めていくというスタイルです。</a:t>
            </a:r>
          </a:p>
          <a:p>
            <a:r>
              <a:rPr kumimoji="1" lang="ja-JP" altLang="en-US" dirty="0" smtClean="0"/>
              <a:t>授業のために準備をすることは「適切な目的の設定」と「学習環境の設定」です。</a:t>
            </a:r>
          </a:p>
          <a:p>
            <a:r>
              <a:rPr kumimoji="1" lang="ja-JP" altLang="en-US" dirty="0" smtClean="0"/>
              <a:t>生徒にはとにかく目的を達成することを目指させます。最近やっと自分もわかってきたところです。常に考えていることは、「どうやって教えるか（方法）」ではなく「何を理解させたいか（目的）」です。環境の設定では、とにかく生徒が自由に学ぶために、教科書とは別にプリントや資料を用意します。つい最近立ち上げたホームページなども、授業で使えればいいなと妄想しています。</a:t>
            </a:r>
          </a:p>
          <a:p>
            <a:r>
              <a:rPr kumimoji="1" lang="ja-JP" altLang="en-US" dirty="0" smtClean="0"/>
              <a:t>授業ではとにかく、目的の達成をひたすら求めます。こちらが全体に向けて内容を説明することはしません。生徒が活動に入る前に、自分はかなり語ります。「なぜ高校に通っているのか」「なぜ学ぶのか」「学ぶことって本当は楽しい」など、今まで生徒が思ってもみなかった話をします。最初は変な先生だと思われますが、いざ活動に入ると生徒はよく動きます。今までの授業ではきっと体験できなかったであろう自分から「学ぶ」ことを体験し、新たな気付きを得ている気がします。これで、学ぶことが楽しいことだとわかったらしめたものだと思っています。</a:t>
            </a:r>
          </a:p>
          <a:p>
            <a:r>
              <a:rPr kumimoji="1" lang="ja-JP" altLang="en-US" dirty="0" smtClean="0"/>
              <a:t>授業の最後には集団への評価を行います。これは講評のようなもので、生徒に成績をつけるような評価とは違います。今回は全員が目的を達成できたか。達成することを目指したか。そして、僕はとにかく生徒を信じてやっていること、次回も期待することを伝えます。まとめはしません。</a:t>
            </a:r>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14</a:t>
            </a:fld>
            <a:endParaRPr kumimoji="1" lang="ja-JP" altLang="en-US"/>
          </a:p>
        </p:txBody>
      </p:sp>
    </p:spTree>
    <p:extLst>
      <p:ext uri="{BB962C8B-B14F-4D97-AF65-F5344CB8AC3E}">
        <p14:creationId xmlns:p14="http://schemas.microsoft.com/office/powerpoint/2010/main" val="1990178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授業では、スライドに示したようなことを心掛けています。僕は休み時間に楽しく過ごしている生徒が授業中も同じテンションで学んで欲しいと願っています。これまでの考えとはまるで真逆ですが、生徒にもそのように伝えています。</a:t>
            </a:r>
          </a:p>
          <a:p>
            <a:r>
              <a:rPr kumimoji="1" lang="ja-JP" altLang="en-US" dirty="0" smtClean="0"/>
              <a:t>このようにやっていますが、必ずしも全てがうまく行っているわけではありません。自由な時間ですので、おしゃべりをしてしまう場合もあります。それでも、僕は生徒が自分で気付いて、主体的に学ぶことをひたすら待ちます。</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15</a:t>
            </a:fld>
            <a:endParaRPr kumimoji="1" lang="ja-JP" altLang="en-US"/>
          </a:p>
        </p:txBody>
      </p:sp>
    </p:spTree>
    <p:extLst>
      <p:ext uri="{BB962C8B-B14F-4D97-AF65-F5344CB8AC3E}">
        <p14:creationId xmlns:p14="http://schemas.microsoft.com/office/powerpoint/2010/main" val="203251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最後に、都立高校学力スタンダードについて紹介します。今年から始まったもので、年度始めに到達目標を選択し、これを元に作られた学力調査で達成度を測ります。これについては賛否両論ありますが、生物に関しては、よくまとまっています。これをうまく活用して、目的を作ったりしています。最初に生徒にも配ったりもしています。</a:t>
            </a:r>
          </a:p>
          <a:p>
            <a:r>
              <a:rPr kumimoji="1" lang="ja-JP" altLang="en-US" dirty="0" smtClean="0"/>
              <a:t>一番の理想は、生物基礎の目的を最初に全て提示してしまって、あとは自分たちで勝手に学ぶというスタイルです。もはや授業の原型はとどめていませんね。笑</a:t>
            </a:r>
          </a:p>
          <a:p>
            <a:r>
              <a:rPr kumimoji="1" lang="ja-JP" altLang="en-US" dirty="0" smtClean="0"/>
              <a:t>以上</a:t>
            </a:r>
            <a:r>
              <a:rPr kumimoji="1" lang="ja-JP" altLang="en-US" smtClean="0"/>
              <a:t>です。見ていただきありがとうございました。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16</a:t>
            </a:fld>
            <a:endParaRPr kumimoji="1" lang="ja-JP" altLang="en-US"/>
          </a:p>
        </p:txBody>
      </p:sp>
    </p:spTree>
    <p:extLst>
      <p:ext uri="{BB962C8B-B14F-4D97-AF65-F5344CB8AC3E}">
        <p14:creationId xmlns:p14="http://schemas.microsoft.com/office/powerpoint/2010/main" val="109952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勤務校の生徒は学習に困難を抱えている子が多いです。進学で一般入試を受験する生徒はほとんどいないため、受験指導はほとんど行っていません。</a:t>
            </a:r>
          </a:p>
          <a:p>
            <a:r>
              <a:rPr kumimoji="1" lang="ja-JP" altLang="en-US" dirty="0" smtClean="0"/>
              <a:t>今年度の持ちコマはスライドの通りです。理科は基本的に展開授業で、少人数で授業を行っています。</a:t>
            </a:r>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2</a:t>
            </a:fld>
            <a:endParaRPr kumimoji="1" lang="ja-JP" altLang="en-US"/>
          </a:p>
        </p:txBody>
      </p:sp>
    </p:spTree>
    <p:extLst>
      <p:ext uri="{BB962C8B-B14F-4D97-AF65-F5344CB8AC3E}">
        <p14:creationId xmlns:p14="http://schemas.microsoft.com/office/powerpoint/2010/main" val="154823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本題です。現行の学習指導要領に移行して、分子生物学の大事な概念が生物</a:t>
            </a:r>
            <a:r>
              <a:rPr kumimoji="1" lang="en-US" altLang="ja-JP" dirty="0" smtClean="0"/>
              <a:t>Ⅱ</a:t>
            </a:r>
            <a:r>
              <a:rPr kumimoji="1" lang="ja-JP" altLang="en-US" dirty="0" smtClean="0"/>
              <a:t>から生物基礎へ移りました。おそらく、多くの先生方が最初は戸惑ったのではないでしょうか。僕も、大学で分子生物学を専攻していたこともあり、生物基礎にこの内容がおりて、多くの生徒がセントラルドグマを知る機会が増えたことを嬉しく思う反面、勉強の苦手な生徒にこの内容が分かるのかという疑問もありました。</a:t>
            </a:r>
          </a:p>
          <a:p>
            <a:r>
              <a:rPr kumimoji="1" lang="ja-JP" altLang="en-US" dirty="0" smtClean="0"/>
              <a:t>スライド中心のにあるような図は、生物の教員ならもちろん分かると思いますが、多くの生徒がこれを理解するには中学の内容からかなりの飛躍を感じるかもしれません。</a:t>
            </a:r>
          </a:p>
          <a:p>
            <a:r>
              <a:rPr kumimoji="1" lang="ja-JP" altLang="en-US" dirty="0" smtClean="0"/>
              <a:t>また、未だにここの取り扱いに苦労されている先生も多いのではないでしょうか。特に、これまで生物</a:t>
            </a:r>
            <a:r>
              <a:rPr kumimoji="1" lang="en-US" altLang="ja-JP" dirty="0" smtClean="0"/>
              <a:t>Ⅱ</a:t>
            </a:r>
            <a:r>
              <a:rPr kumimoji="1" lang="ja-JP" altLang="en-US" dirty="0" smtClean="0"/>
              <a:t>でこの分野を学習してきた多くの先生は、生物</a:t>
            </a:r>
            <a:r>
              <a:rPr kumimoji="1" lang="en-US" altLang="ja-JP" dirty="0" smtClean="0"/>
              <a:t>Ⅱ</a:t>
            </a:r>
            <a:r>
              <a:rPr kumimoji="1" lang="ja-JP" altLang="en-US" dirty="0" smtClean="0"/>
              <a:t>の高度な内容をそのまま生物基礎へ下ろしただけという解釈で授業を組み立てている可能性があります。つまり、生物</a:t>
            </a:r>
            <a:r>
              <a:rPr kumimoji="1" lang="en-US" altLang="ja-JP" dirty="0" smtClean="0"/>
              <a:t>Ⅱ</a:t>
            </a:r>
            <a:r>
              <a:rPr kumimoji="1" lang="ja-JP" altLang="en-US" dirty="0" smtClean="0"/>
              <a:t>のイメージが非常に根強く残ったままであるということです。</a:t>
            </a:r>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3</a:t>
            </a:fld>
            <a:endParaRPr kumimoji="1" lang="ja-JP" altLang="en-US"/>
          </a:p>
        </p:txBody>
      </p:sp>
    </p:spTree>
    <p:extLst>
      <p:ext uri="{BB962C8B-B14F-4D97-AF65-F5344CB8AC3E}">
        <p14:creationId xmlns:p14="http://schemas.microsoft.com/office/powerpoint/2010/main" val="84694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この分野に限った話ではありませんが、現行の学習指導要領は、旧課程の内容を単に入れ替えただけではありません。凄まじいスピードで発展し続ける生物学にこれまで追いつけていなかった高校生物を「改革」レベルで新しくしたものです。これにはしっかりとした方針があります。これまでの生物教育とは決して同じではないということを理解しなければなりません。生物の知識に偏った授業は現行の課程では求めていないことに注意して欲しい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現行の学習指導要領を見ると、「日常生活や社会との関連を図りながら</a:t>
            </a:r>
            <a:r>
              <a:rPr kumimoji="1" lang="en-US" altLang="ja-JP" dirty="0" smtClean="0"/>
              <a:t>〜</a:t>
            </a:r>
            <a:r>
              <a:rPr kumimoji="1" lang="ja-JP" altLang="en-US" dirty="0" smtClean="0"/>
              <a:t>」という文言が入っています。生物基礎は高校生の</a:t>
            </a:r>
            <a:r>
              <a:rPr kumimoji="1" lang="en-US" altLang="ja-JP" dirty="0" smtClean="0"/>
              <a:t>90%</a:t>
            </a:r>
            <a:r>
              <a:rPr kumimoji="1" lang="ja-JP" altLang="en-US" dirty="0" smtClean="0"/>
              <a:t>以上が履修することを想定した科目です。理系</a:t>
            </a:r>
            <a:r>
              <a:rPr kumimoji="1" lang="en-US" altLang="ja-JP" dirty="0" smtClean="0"/>
              <a:t>•</a:t>
            </a:r>
            <a:r>
              <a:rPr kumimoji="1" lang="ja-JP" altLang="en-US" dirty="0" smtClean="0"/>
              <a:t>文系によらない「一般市民のための生物学」を今後どのように授業展開していくかは、それぞれの先生方が考えていかなければならないことだと思います。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遺伝子の分野は赤枠の部分です。</a:t>
            </a:r>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4</a:t>
            </a:fld>
            <a:endParaRPr kumimoji="1" lang="ja-JP" altLang="en-US"/>
          </a:p>
        </p:txBody>
      </p:sp>
    </p:spTree>
    <p:extLst>
      <p:ext uri="{BB962C8B-B14F-4D97-AF65-F5344CB8AC3E}">
        <p14:creationId xmlns:p14="http://schemas.microsoft.com/office/powerpoint/2010/main" val="77115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取り扱いについてよく見ると、このような記述があります。赤字で示したところを整理すると、次のスライドのようになります。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5</a:t>
            </a:fld>
            <a:endParaRPr kumimoji="1" lang="ja-JP" altLang="en-US"/>
          </a:p>
        </p:txBody>
      </p:sp>
    </p:spTree>
    <p:extLst>
      <p:ext uri="{BB962C8B-B14F-4D97-AF65-F5344CB8AC3E}">
        <p14:creationId xmlns:p14="http://schemas.microsoft.com/office/powerpoint/2010/main" val="206911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取り扱いに関しては、たったのこれだけしか書かれていないわけです。これだけ押さえれば、あとの扱いは授業者次第でいいのです。因みに、染色体はここには含まれていません。</a:t>
            </a:r>
          </a:p>
          <a:p>
            <a:r>
              <a:rPr kumimoji="1" lang="ja-JP" altLang="en-US" dirty="0" smtClean="0"/>
              <a:t>僕の授業は、とにかく本当に重要な幹の部分のみを扱い、余計な枝葉は「勝手に勉強してくれ」というスタンスです。とにかく、余計用語や知識は教えません。それよりも大切なのは「ちゃんと理解すること」だと思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6</a:t>
            </a:fld>
            <a:endParaRPr kumimoji="1" lang="ja-JP" altLang="en-US"/>
          </a:p>
        </p:txBody>
      </p:sp>
    </p:spTree>
    <p:extLst>
      <p:ext uri="{BB962C8B-B14F-4D97-AF65-F5344CB8AC3E}">
        <p14:creationId xmlns:p14="http://schemas.microsoft.com/office/powerpoint/2010/main" val="121035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分子生物学の導入例はいろいろあると思います。例えば、形質から入ったり、ゲノムから入ったり、構造から入ったり</a:t>
            </a:r>
            <a:r>
              <a:rPr kumimoji="1" lang="en-US" altLang="ja-JP" dirty="0" smtClean="0"/>
              <a:t>…</a:t>
            </a:r>
            <a:endParaRPr kumimoji="1" lang="ja-JP" altLang="en-US" dirty="0" smtClean="0"/>
          </a:p>
          <a:p>
            <a:r>
              <a:rPr kumimoji="1" lang="ja-JP" altLang="en-US" dirty="0" smtClean="0"/>
              <a:t>今回僕は「タンパク質」から分子生物学にアプローチしていくことを提案します。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7</a:t>
            </a:fld>
            <a:endParaRPr kumimoji="1" lang="ja-JP" altLang="en-US"/>
          </a:p>
        </p:txBody>
      </p:sp>
    </p:spTree>
    <p:extLst>
      <p:ext uri="{BB962C8B-B14F-4D97-AF65-F5344CB8AC3E}">
        <p14:creationId xmlns:p14="http://schemas.microsoft.com/office/powerpoint/2010/main" val="131299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生物を捉える大事な視点として、共通性と多様性、階層性などがあります。生物基礎の柱は主に共通性と多様性であることはよく知っていると思います。僕はここに分子レベルの視点でタンパク質を加えます。</a:t>
            </a:r>
          </a:p>
          <a:p>
            <a:r>
              <a:rPr kumimoji="1" lang="ja-JP" altLang="en-US" dirty="0" smtClean="0"/>
              <a:t>タンパク質は生命現象のほとんどに関わる非常に重要な分子です。この視点を常に意識して、生物基礎を学んでいきましょう、ということです。</a:t>
            </a:r>
          </a:p>
          <a:p>
            <a:r>
              <a:rPr kumimoji="1" lang="ja-JP" altLang="en-US" dirty="0" smtClean="0"/>
              <a:t>意識して各単元を見ると、実は随所でタンパク質が登場し、それぞれタンパク質の特徴を反映した概念が扱われています。ややこじつけの部分もありますが。</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8</a:t>
            </a:fld>
            <a:endParaRPr kumimoji="1" lang="ja-JP" altLang="en-US"/>
          </a:p>
        </p:txBody>
      </p:sp>
    </p:spTree>
    <p:extLst>
      <p:ext uri="{BB962C8B-B14F-4D97-AF65-F5344CB8AC3E}">
        <p14:creationId xmlns:p14="http://schemas.microsoft.com/office/powerpoint/2010/main" val="164970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635000"/>
            <a:ext cx="6434137" cy="4826000"/>
          </a:xfrm>
        </p:spPr>
      </p:sp>
      <p:sp>
        <p:nvSpPr>
          <p:cNvPr id="3" name="ノート プレースホルダー 2"/>
          <p:cNvSpPr>
            <a:spLocks noGrp="1"/>
          </p:cNvSpPr>
          <p:nvPr>
            <p:ph type="body" idx="1"/>
          </p:nvPr>
        </p:nvSpPr>
        <p:spPr/>
        <p:txBody>
          <a:bodyPr/>
          <a:lstStyle/>
          <a:p>
            <a:r>
              <a:rPr kumimoji="1" lang="ja-JP" altLang="en-US" dirty="0" smtClean="0"/>
              <a:t>では、実際にはどのような授業を展開しているのかを紹介します。</a:t>
            </a:r>
          </a:p>
          <a:p>
            <a:r>
              <a:rPr kumimoji="1" lang="ja-JP" altLang="en-US" dirty="0" smtClean="0"/>
              <a:t>まず、授業開きのオリエンテーション後、第</a:t>
            </a:r>
            <a:r>
              <a:rPr kumimoji="1" lang="en-US" altLang="ja-JP" dirty="0" smtClean="0"/>
              <a:t>2</a:t>
            </a:r>
            <a:r>
              <a:rPr kumimoji="1" lang="ja-JP" altLang="en-US" dirty="0" smtClean="0"/>
              <a:t>回で階層性とタンパク質について触れます。この時に、</a:t>
            </a:r>
            <a:r>
              <a:rPr lang="en-US" altLang="ja-JP" sz="1200" dirty="0" smtClean="0">
                <a:hlinkClick r:id="rId3"/>
              </a:rPr>
              <a:t>"The Inner Life of the Cell“</a:t>
            </a:r>
            <a:r>
              <a:rPr lang="ja-JP" altLang="en-US" sz="1200" dirty="0" smtClean="0"/>
              <a:t>という動画を見せます。細胞内のタンパク質の活動とその多様性について見ていくことになります。生徒は、何が何だかわからないと思いますが、それで構わないと思っています。こんな分子の粒が、それぞれの役割を果たすことで、私たちは生きているということを「知る」段階です。そして、「タンパク質は大切だ」ということをゴリ押しします。</a:t>
            </a:r>
          </a:p>
          <a:p>
            <a:r>
              <a:rPr kumimoji="1" lang="ja-JP" altLang="en-US" dirty="0" smtClean="0"/>
              <a:t>その後、代謝のところでは酵素の重要性について触れます。そして、生体内の化学反応は酵素によって秩序立って行われているというイメージを生徒に身を持って体験してもらうアクティビティをやっ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7660466-2A69-EF4E-8045-7C82384FD057}" type="slidenum">
              <a:rPr kumimoji="1" lang="en-US" altLang="ja-JP" smtClean="0"/>
              <a:t>9</a:t>
            </a:fld>
            <a:endParaRPr kumimoji="1" lang="ja-JP" altLang="en-US"/>
          </a:p>
        </p:txBody>
      </p:sp>
    </p:spTree>
    <p:extLst>
      <p:ext uri="{BB962C8B-B14F-4D97-AF65-F5344CB8AC3E}">
        <p14:creationId xmlns:p14="http://schemas.microsoft.com/office/powerpoint/2010/main" val="143432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cxnSp>
        <p:nvCxnSpPr>
          <p:cNvPr id="11" name="Straight Connector 10"/>
          <p:cNvCxnSpPr/>
          <p:nvPr/>
        </p:nvCxnSpPr>
        <p:spPr>
          <a:xfrm rot="5400000">
            <a:off x="2217817" y="4045823"/>
            <a:ext cx="4709160" cy="7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3"/>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2"/>
            <a:ext cx="5904391"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E34D93B-7964-485A-84BC-FCAC93511956}" type="datetimeFigureOut">
              <a:rPr kumimoji="1" lang="ja-JP" altLang="en-US" smtClean="0"/>
              <a:t>2015/2/23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8C5241-FBDC-4577-8750-E5E49E00A87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E34D93B-7964-485A-84BC-FCAC93511956}" type="datetimeFigureOut">
              <a:rPr kumimoji="1" lang="ja-JP" altLang="en-US" smtClean="0"/>
              <a:t>2015/2/23</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D8C5241-FBDC-4577-8750-E5E49E00A87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iology-manabiai.jimdo.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JyUtbn0O5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ctr"/>
            <a:r>
              <a:rPr kumimoji="1" lang="ja-JP" altLang="en-US" sz="4000" dirty="0" smtClean="0"/>
              <a:t>セントラルドグマをどう教えるか</a:t>
            </a:r>
            <a:r>
              <a:rPr kumimoji="1" lang="en-US" altLang="ja-JP" sz="4000" dirty="0" smtClean="0"/>
              <a:t/>
            </a:r>
            <a:br>
              <a:rPr kumimoji="1" lang="en-US" altLang="ja-JP" sz="4000" dirty="0" smtClean="0"/>
            </a:br>
            <a:r>
              <a:rPr lang="ja-JP" altLang="en-US" sz="2400" dirty="0" smtClean="0"/>
              <a:t>～タンパク質からのアプローチ～</a:t>
            </a:r>
            <a:endParaRPr kumimoji="1" lang="ja-JP" altLang="en-US" sz="2400" dirty="0"/>
          </a:p>
        </p:txBody>
      </p:sp>
      <p:sp>
        <p:nvSpPr>
          <p:cNvPr id="3" name="サブタイトル 2"/>
          <p:cNvSpPr>
            <a:spLocks noGrp="1"/>
          </p:cNvSpPr>
          <p:nvPr>
            <p:ph type="subTitle" idx="1"/>
          </p:nvPr>
        </p:nvSpPr>
        <p:spPr>
          <a:xfrm>
            <a:off x="685800" y="3505200"/>
            <a:ext cx="7702624" cy="1752600"/>
          </a:xfrm>
        </p:spPr>
        <p:txBody>
          <a:bodyPr>
            <a:normAutofit/>
          </a:bodyPr>
          <a:lstStyle/>
          <a:p>
            <a:pPr algn="r"/>
            <a:r>
              <a:rPr lang="ja-JP" altLang="en-US" sz="2800" smtClean="0"/>
              <a:t>高等</a:t>
            </a:r>
            <a:r>
              <a:rPr lang="ja-JP" altLang="en-US" sz="2800" dirty="0" smtClean="0"/>
              <a:t>学校 教諭  菊池　篤</a:t>
            </a:r>
            <a:endParaRPr kumimoji="1" lang="ja-JP" altLang="en-US" sz="2800" dirty="0"/>
          </a:p>
        </p:txBody>
      </p:sp>
    </p:spTree>
    <p:extLst>
      <p:ext uri="{BB962C8B-B14F-4D97-AF65-F5344CB8AC3E}">
        <p14:creationId xmlns:p14="http://schemas.microsoft.com/office/powerpoint/2010/main" val="1681716343"/>
      </p:ext>
    </p:extLst>
  </p:cSld>
  <p:clrMapOvr>
    <a:masterClrMapping/>
  </p:clrMapOvr>
  <mc:AlternateContent xmlns:mc="http://schemas.openxmlformats.org/markup-compatibility/2006">
    <mc:Choice xmlns:p14="http://schemas.microsoft.com/office/powerpoint/2010/main" Requires="p14">
      <p:transition spd="slow" p14:dur="2000" advTm="12667"/>
    </mc:Choice>
    <mc:Fallback>
      <p:transition spd="slow" advTm="126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smtClean="0"/>
              <a:t>生徒が酵素と分子を演じる</a:t>
            </a:r>
            <a:endParaRPr kumimoji="1" lang="ja-JP" altLang="en-US" sz="3200" dirty="0"/>
          </a:p>
        </p:txBody>
      </p:sp>
      <p:pic>
        <p:nvPicPr>
          <p:cNvPr id="1026" name="Picture 2" descr="C:\Users\k0965225\Downloads\2015-02-20+15+08+51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764" y="1556792"/>
            <a:ext cx="6588224"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38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smtClean="0"/>
              <a:t>タンパク質からのアプローチと授業の流れ</a:t>
            </a:r>
            <a:endParaRPr kumimoji="1" lang="ja-JP" altLang="en-US" sz="3200" dirty="0"/>
          </a:p>
        </p:txBody>
      </p:sp>
      <p:sp>
        <p:nvSpPr>
          <p:cNvPr id="19" name="コンテンツ プレースホルダー 2"/>
          <p:cNvSpPr>
            <a:spLocks noGrp="1"/>
          </p:cNvSpPr>
          <p:nvPr>
            <p:ph idx="1"/>
          </p:nvPr>
        </p:nvSpPr>
        <p:spPr>
          <a:xfrm>
            <a:off x="611560" y="1412776"/>
            <a:ext cx="8640960" cy="5616624"/>
          </a:xfrm>
        </p:spPr>
        <p:txBody>
          <a:bodyPr>
            <a:noAutofit/>
          </a:bodyPr>
          <a:lstStyle/>
          <a:p>
            <a:pPr marL="0" indent="0">
              <a:buNone/>
            </a:pPr>
            <a:r>
              <a:rPr lang="en-US" altLang="ja-JP" sz="2000" dirty="0" smtClean="0"/>
              <a:t>3-1</a:t>
            </a:r>
            <a:r>
              <a:rPr lang="ja-JP" altLang="en-US" sz="2000" dirty="0" smtClean="0"/>
              <a:t>　タンパク質のゆくえ</a:t>
            </a:r>
            <a:endParaRPr lang="en-US" altLang="ja-JP" sz="2000" dirty="0" smtClean="0"/>
          </a:p>
          <a:p>
            <a:pPr marL="0" indent="0">
              <a:buNone/>
            </a:pPr>
            <a:r>
              <a:rPr lang="ja-JP" altLang="en-US" sz="2000" dirty="0"/>
              <a:t>　</a:t>
            </a:r>
            <a:r>
              <a:rPr lang="ja-JP" altLang="en-US" sz="2000" dirty="0" smtClean="0"/>
              <a:t>　　　→</a:t>
            </a:r>
            <a:r>
              <a:rPr lang="ja-JP" altLang="en-US" sz="2000" dirty="0" smtClean="0">
                <a:solidFill>
                  <a:srgbClr val="FF0000"/>
                </a:solidFill>
              </a:rPr>
              <a:t>取り込んだタンパク質は分解され再び再合成される。</a:t>
            </a:r>
            <a:endParaRPr lang="en-US" altLang="ja-JP" sz="2000" dirty="0" smtClean="0">
              <a:solidFill>
                <a:srgbClr val="FF0000"/>
              </a:solidFill>
            </a:endParaRPr>
          </a:p>
          <a:p>
            <a:pPr marL="0" indent="0">
              <a:buNone/>
            </a:pPr>
            <a:r>
              <a:rPr lang="en-US" altLang="ja-JP" sz="2000" dirty="0" smtClean="0"/>
              <a:t>3-2</a:t>
            </a:r>
            <a:r>
              <a:rPr lang="ja-JP" altLang="en-US" sz="2000" dirty="0" smtClean="0"/>
              <a:t>　タンパク質の設計図</a:t>
            </a:r>
            <a:endParaRPr lang="en-US" altLang="ja-JP" sz="2000" dirty="0" smtClean="0"/>
          </a:p>
          <a:p>
            <a:pPr marL="0" indent="0">
              <a:buNone/>
            </a:pPr>
            <a:r>
              <a:rPr lang="ja-JP" altLang="en-US" sz="2000" dirty="0"/>
              <a:t>　</a:t>
            </a:r>
            <a:r>
              <a:rPr lang="ja-JP" altLang="en-US" sz="2000" dirty="0" smtClean="0"/>
              <a:t>　　　→</a:t>
            </a:r>
            <a:r>
              <a:rPr lang="ja-JP" altLang="en-US" sz="2000" dirty="0" smtClean="0">
                <a:solidFill>
                  <a:srgbClr val="FF0000"/>
                </a:solidFill>
              </a:rPr>
              <a:t>タンパク質は</a:t>
            </a:r>
            <a:r>
              <a:rPr lang="en-US" altLang="ja-JP" sz="2000" dirty="0" smtClean="0">
                <a:solidFill>
                  <a:srgbClr val="FF0000"/>
                </a:solidFill>
              </a:rPr>
              <a:t>DNA</a:t>
            </a:r>
            <a:r>
              <a:rPr lang="ja-JP" altLang="en-US" sz="2000" dirty="0" smtClean="0">
                <a:solidFill>
                  <a:srgbClr val="FF0000"/>
                </a:solidFill>
              </a:rPr>
              <a:t>の情報に基づいて正しく合成される。</a:t>
            </a:r>
            <a:endParaRPr lang="en-US" altLang="ja-JP" sz="2000" dirty="0" smtClean="0">
              <a:solidFill>
                <a:srgbClr val="FF0000"/>
              </a:solidFill>
            </a:endParaRPr>
          </a:p>
          <a:p>
            <a:pPr marL="0" indent="0">
              <a:buNone/>
            </a:pPr>
            <a:r>
              <a:rPr lang="en-US" altLang="ja-JP" sz="2000" dirty="0" smtClean="0"/>
              <a:t>3-3</a:t>
            </a:r>
            <a:r>
              <a:rPr lang="ja-JP" altLang="en-US" sz="2000" dirty="0" smtClean="0"/>
              <a:t>　</a:t>
            </a:r>
            <a:r>
              <a:rPr lang="en-US" altLang="ja-JP" sz="2000" dirty="0" smtClean="0"/>
              <a:t>DNA</a:t>
            </a:r>
            <a:r>
              <a:rPr lang="ja-JP" altLang="en-US" sz="2000" dirty="0" smtClean="0"/>
              <a:t>の構造とその収納</a:t>
            </a:r>
            <a:endParaRPr lang="en-US" altLang="ja-JP" sz="2000" dirty="0" smtClean="0"/>
          </a:p>
          <a:p>
            <a:pPr marL="0" indent="0">
              <a:buNone/>
            </a:pPr>
            <a:r>
              <a:rPr lang="ja-JP" altLang="en-US" sz="2000" dirty="0"/>
              <a:t>　</a:t>
            </a:r>
            <a:r>
              <a:rPr lang="ja-JP" altLang="en-US" sz="2000" dirty="0" smtClean="0"/>
              <a:t>　　　→</a:t>
            </a:r>
            <a:r>
              <a:rPr lang="en-US" altLang="ja-JP" sz="2000" dirty="0" smtClean="0">
                <a:solidFill>
                  <a:srgbClr val="FF0000"/>
                </a:solidFill>
              </a:rPr>
              <a:t>DNA</a:t>
            </a:r>
            <a:r>
              <a:rPr lang="ja-JP" altLang="en-US" sz="2000" dirty="0" smtClean="0">
                <a:solidFill>
                  <a:srgbClr val="FF0000"/>
                </a:solidFill>
              </a:rPr>
              <a:t>は塩基の相補性によって結合した二本の鎖である。</a:t>
            </a:r>
            <a:endParaRPr lang="en-US" altLang="ja-JP" sz="2000" dirty="0" smtClean="0">
              <a:solidFill>
                <a:srgbClr val="FF0000"/>
              </a:solidFill>
            </a:endParaRPr>
          </a:p>
          <a:p>
            <a:pPr marL="0" indent="0">
              <a:buNone/>
            </a:pPr>
            <a:r>
              <a:rPr lang="en-US" altLang="ja-JP" sz="2000" dirty="0" smtClean="0"/>
              <a:t>3-4</a:t>
            </a:r>
            <a:r>
              <a:rPr lang="ja-JP" altLang="en-US" sz="2000" dirty="0"/>
              <a:t>　転写と翻訳</a:t>
            </a:r>
            <a:endParaRPr lang="en-US" altLang="ja-JP" sz="2000" dirty="0"/>
          </a:p>
          <a:p>
            <a:pPr marL="0" indent="0">
              <a:buNone/>
            </a:pPr>
            <a:r>
              <a:rPr lang="ja-JP" altLang="en-US" sz="2000" dirty="0"/>
              <a:t>　　　　→</a:t>
            </a:r>
            <a:r>
              <a:rPr lang="ja-JP" altLang="en-US" sz="2000" dirty="0">
                <a:solidFill>
                  <a:srgbClr val="FF0000"/>
                </a:solidFill>
              </a:rPr>
              <a:t>「</a:t>
            </a:r>
            <a:r>
              <a:rPr lang="en-US" altLang="ja-JP" sz="2000" dirty="0">
                <a:solidFill>
                  <a:srgbClr val="FF0000"/>
                </a:solidFill>
              </a:rPr>
              <a:t>DNA</a:t>
            </a:r>
            <a:r>
              <a:rPr lang="ja-JP" altLang="en-US" sz="2000" dirty="0">
                <a:solidFill>
                  <a:srgbClr val="FF0000"/>
                </a:solidFill>
              </a:rPr>
              <a:t>→</a:t>
            </a:r>
            <a:r>
              <a:rPr lang="en-US" altLang="ja-JP" sz="2000" dirty="0">
                <a:solidFill>
                  <a:srgbClr val="FF0000"/>
                </a:solidFill>
              </a:rPr>
              <a:t>RNA</a:t>
            </a:r>
            <a:r>
              <a:rPr lang="ja-JP" altLang="en-US" sz="2000" dirty="0">
                <a:solidFill>
                  <a:srgbClr val="FF0000"/>
                </a:solidFill>
              </a:rPr>
              <a:t>→タンパク質」という流れでタンパク質は合成される。</a:t>
            </a:r>
            <a:endParaRPr lang="en-US" altLang="ja-JP" sz="2000" dirty="0">
              <a:solidFill>
                <a:srgbClr val="FF0000"/>
              </a:solidFill>
            </a:endParaRPr>
          </a:p>
          <a:p>
            <a:pPr marL="0" indent="0">
              <a:buNone/>
            </a:pPr>
            <a:r>
              <a:rPr lang="en-US" altLang="ja-JP" sz="2000" dirty="0" smtClean="0"/>
              <a:t>3-5</a:t>
            </a:r>
            <a:r>
              <a:rPr lang="ja-JP" altLang="en-US" sz="2000" dirty="0" smtClean="0"/>
              <a:t>　</a:t>
            </a:r>
            <a:r>
              <a:rPr lang="en-US" altLang="ja-JP" sz="2000" dirty="0"/>
              <a:t>DNA</a:t>
            </a:r>
            <a:r>
              <a:rPr lang="ja-JP" altLang="en-US" sz="2000" dirty="0"/>
              <a:t>の複製と分配</a:t>
            </a:r>
            <a:endParaRPr lang="en-US" altLang="ja-JP" sz="2000" dirty="0"/>
          </a:p>
          <a:p>
            <a:pPr marL="0" indent="0">
              <a:buNone/>
            </a:pPr>
            <a:r>
              <a:rPr lang="ja-JP" altLang="en-US" sz="2000" dirty="0"/>
              <a:t>　　　　→</a:t>
            </a:r>
            <a:r>
              <a:rPr lang="en-US" altLang="ja-JP" sz="2000" dirty="0">
                <a:solidFill>
                  <a:srgbClr val="FF0000"/>
                </a:solidFill>
              </a:rPr>
              <a:t>DNA</a:t>
            </a:r>
            <a:r>
              <a:rPr lang="ja-JP" altLang="en-US" sz="2000" dirty="0">
                <a:solidFill>
                  <a:srgbClr val="FF0000"/>
                </a:solidFill>
              </a:rPr>
              <a:t>は正確にコピーされ娘細胞に均等に分配される。</a:t>
            </a:r>
            <a:endParaRPr lang="en-US" altLang="ja-JP" sz="2000" dirty="0">
              <a:solidFill>
                <a:srgbClr val="FF0000"/>
              </a:solidFill>
            </a:endParaRPr>
          </a:p>
          <a:p>
            <a:pPr marL="0" indent="0">
              <a:buNone/>
            </a:pPr>
            <a:r>
              <a:rPr lang="en-US" altLang="ja-JP" sz="2000" dirty="0" smtClean="0"/>
              <a:t>3-6</a:t>
            </a:r>
            <a:r>
              <a:rPr lang="ja-JP" altLang="en-US" sz="2000" dirty="0" smtClean="0"/>
              <a:t>　細胞分化と遺伝子発現</a:t>
            </a:r>
            <a:endParaRPr lang="en-US" altLang="ja-JP" sz="2000" dirty="0" smtClean="0"/>
          </a:p>
          <a:p>
            <a:pPr marL="0" indent="0">
              <a:buNone/>
            </a:pPr>
            <a:r>
              <a:rPr lang="ja-JP" altLang="en-US" sz="2000" dirty="0"/>
              <a:t>　</a:t>
            </a:r>
            <a:r>
              <a:rPr lang="ja-JP" altLang="en-US" sz="2000" dirty="0" smtClean="0"/>
              <a:t>　　　→</a:t>
            </a:r>
            <a:r>
              <a:rPr lang="ja-JP" altLang="en-US" sz="2000" dirty="0" smtClean="0">
                <a:solidFill>
                  <a:srgbClr val="FF0000"/>
                </a:solidFill>
              </a:rPr>
              <a:t>体細胞の</a:t>
            </a:r>
            <a:r>
              <a:rPr lang="en-US" altLang="ja-JP" sz="2000" dirty="0" smtClean="0">
                <a:solidFill>
                  <a:srgbClr val="FF0000"/>
                </a:solidFill>
              </a:rPr>
              <a:t>DNA</a:t>
            </a:r>
            <a:r>
              <a:rPr lang="ja-JP" altLang="en-US" sz="2000" dirty="0" smtClean="0">
                <a:solidFill>
                  <a:srgbClr val="FF0000"/>
                </a:solidFill>
              </a:rPr>
              <a:t>はどれも同じだが発現する遺伝子は異なる。</a:t>
            </a:r>
            <a:endParaRPr lang="en-US" altLang="ja-JP" sz="2000" dirty="0" smtClean="0">
              <a:solidFill>
                <a:srgbClr val="FF0000"/>
              </a:solidFill>
            </a:endParaRPr>
          </a:p>
          <a:p>
            <a:pPr marL="0" indent="0">
              <a:buNone/>
            </a:pPr>
            <a:r>
              <a:rPr lang="en-US" altLang="ja-JP" sz="2000" dirty="0" smtClean="0"/>
              <a:t>3-7</a:t>
            </a:r>
            <a:r>
              <a:rPr lang="ja-JP" altLang="en-US" sz="2000" dirty="0"/>
              <a:t>　</a:t>
            </a:r>
            <a:r>
              <a:rPr lang="en-US" altLang="ja-JP" sz="2000" dirty="0"/>
              <a:t>DNA</a:t>
            </a:r>
            <a:r>
              <a:rPr lang="ja-JP" altLang="en-US" sz="2000" dirty="0"/>
              <a:t>とゲノム</a:t>
            </a:r>
            <a:endParaRPr lang="en-US" altLang="ja-JP" sz="2000" dirty="0"/>
          </a:p>
          <a:p>
            <a:pPr marL="0" indent="0">
              <a:buNone/>
            </a:pPr>
            <a:r>
              <a:rPr lang="ja-JP" altLang="en-US" sz="2000" dirty="0"/>
              <a:t>　　　　→</a:t>
            </a:r>
            <a:r>
              <a:rPr lang="en-US" altLang="ja-JP" sz="2000" dirty="0">
                <a:solidFill>
                  <a:srgbClr val="FF0000"/>
                </a:solidFill>
              </a:rPr>
              <a:t>DNA</a:t>
            </a:r>
            <a:r>
              <a:rPr lang="ja-JP" altLang="en-US" sz="2000" dirty="0" smtClean="0">
                <a:solidFill>
                  <a:srgbClr val="FF0000"/>
                </a:solidFill>
              </a:rPr>
              <a:t>には、ゲノム</a:t>
            </a:r>
            <a:r>
              <a:rPr lang="ja-JP" altLang="en-US" sz="2000" dirty="0">
                <a:solidFill>
                  <a:srgbClr val="FF0000"/>
                </a:solidFill>
              </a:rPr>
              <a:t>という情報が書き込まれている。</a:t>
            </a:r>
            <a:endParaRPr lang="en-US" altLang="ja-JP" sz="2000" dirty="0">
              <a:solidFill>
                <a:srgbClr val="FF0000"/>
              </a:solidFill>
            </a:endParaRPr>
          </a:p>
          <a:p>
            <a:pPr marL="0" indent="0">
              <a:buNone/>
            </a:pPr>
            <a:endParaRPr lang="ja-JP" altLang="ja-JP" sz="2000" dirty="0">
              <a:solidFill>
                <a:srgbClr val="FF0000"/>
              </a:solidFill>
            </a:endParaRPr>
          </a:p>
        </p:txBody>
      </p:sp>
    </p:spTree>
    <p:extLst>
      <p:ext uri="{BB962C8B-B14F-4D97-AF65-F5344CB8AC3E}">
        <p14:creationId xmlns:p14="http://schemas.microsoft.com/office/powerpoint/2010/main" val="3659684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smtClean="0"/>
              <a:t>ゲノムリテラシー</a:t>
            </a:r>
            <a:endParaRPr kumimoji="1" lang="ja-JP" altLang="en-US" sz="3200" dirty="0"/>
          </a:p>
        </p:txBody>
      </p:sp>
      <p:sp>
        <p:nvSpPr>
          <p:cNvPr id="19" name="コンテンツ プレースホルダー 2"/>
          <p:cNvSpPr>
            <a:spLocks noGrp="1"/>
          </p:cNvSpPr>
          <p:nvPr>
            <p:ph idx="1"/>
          </p:nvPr>
        </p:nvSpPr>
        <p:spPr>
          <a:xfrm>
            <a:off x="107504" y="1196752"/>
            <a:ext cx="8892480" cy="5400600"/>
          </a:xfrm>
        </p:spPr>
        <p:txBody>
          <a:bodyPr>
            <a:noAutofit/>
          </a:bodyPr>
          <a:lstStyle/>
          <a:p>
            <a:pPr marL="0" indent="0">
              <a:buNone/>
            </a:pPr>
            <a:r>
              <a:rPr lang="ja-JP" altLang="en-US" sz="2200" dirty="0" smtClean="0"/>
              <a:t>視聴覚教材</a:t>
            </a:r>
            <a:endParaRPr lang="en-US" altLang="ja-JP" sz="2200" dirty="0" smtClean="0"/>
          </a:p>
          <a:p>
            <a:pPr marL="0" indent="0">
              <a:buNone/>
            </a:pPr>
            <a:r>
              <a:rPr lang="ja-JP" altLang="en-US" sz="2200" dirty="0" smtClean="0"/>
              <a:t>　１．</a:t>
            </a:r>
            <a:r>
              <a:rPr lang="en-US" altLang="ja-JP" sz="2200" dirty="0" smtClean="0"/>
              <a:t>NHK</a:t>
            </a:r>
            <a:r>
              <a:rPr lang="ja-JP" altLang="en-US" sz="2200" dirty="0" smtClean="0"/>
              <a:t>スペシャル（２０１４）</a:t>
            </a:r>
            <a:endParaRPr lang="en-US" altLang="ja-JP" sz="2200" dirty="0" smtClean="0"/>
          </a:p>
          <a:p>
            <a:pPr marL="0" indent="0">
              <a:buNone/>
            </a:pPr>
            <a:r>
              <a:rPr lang="ja-JP" altLang="en-US" sz="2200" dirty="0" smtClean="0"/>
              <a:t>　「</a:t>
            </a:r>
            <a:r>
              <a:rPr lang="ja-JP" altLang="en-US" sz="2200" dirty="0"/>
              <a:t>あなたは未来をどこまで知りたいです</a:t>
            </a:r>
            <a:r>
              <a:rPr lang="ja-JP" altLang="en-US" sz="2200" dirty="0" smtClean="0"/>
              <a:t>か</a:t>
            </a:r>
            <a:endParaRPr lang="en-US" altLang="ja-JP" sz="2200" dirty="0" smtClean="0"/>
          </a:p>
          <a:p>
            <a:pPr marL="0" indent="0">
              <a:buNone/>
            </a:pPr>
            <a:r>
              <a:rPr lang="ja-JP" altLang="en-US" sz="2200" dirty="0"/>
              <a:t>　</a:t>
            </a:r>
            <a:r>
              <a:rPr lang="ja-JP" altLang="en-US" sz="2200" dirty="0" smtClean="0"/>
              <a:t>　　　　　　　～</a:t>
            </a:r>
            <a:r>
              <a:rPr lang="ja-JP" altLang="en-US" sz="2200" dirty="0"/>
              <a:t>運命の遺伝子～</a:t>
            </a:r>
            <a:r>
              <a:rPr lang="ja-JP" altLang="en-US" sz="2200" dirty="0" smtClean="0"/>
              <a:t>」</a:t>
            </a:r>
            <a:endParaRPr lang="en-US" altLang="ja-JP" sz="2200" dirty="0" smtClean="0"/>
          </a:p>
          <a:p>
            <a:pPr marL="0" indent="0">
              <a:buNone/>
            </a:pPr>
            <a:r>
              <a:rPr lang="ja-JP" altLang="en-US" sz="2200" dirty="0" smtClean="0"/>
              <a:t>　　　　　　　テーマ：ゲノム検査</a:t>
            </a:r>
            <a:endParaRPr lang="en-US" altLang="ja-JP" sz="2200" dirty="0" smtClean="0"/>
          </a:p>
          <a:p>
            <a:pPr marL="0" indent="0">
              <a:buNone/>
            </a:pPr>
            <a:r>
              <a:rPr lang="ja-JP" altLang="en-US" sz="2200" dirty="0"/>
              <a:t>　</a:t>
            </a:r>
            <a:r>
              <a:rPr lang="ja-JP" altLang="en-US" sz="2200" dirty="0" smtClean="0"/>
              <a:t>　　　　　　　　　　　ゲノムと医療</a:t>
            </a:r>
            <a:endParaRPr lang="en-US" altLang="ja-JP" sz="2200" dirty="0" smtClean="0"/>
          </a:p>
          <a:p>
            <a:pPr marL="0" indent="0">
              <a:buNone/>
            </a:pPr>
            <a:r>
              <a:rPr lang="ja-JP" altLang="en-US" sz="2200" dirty="0"/>
              <a:t>　</a:t>
            </a:r>
            <a:r>
              <a:rPr lang="ja-JP" altLang="en-US" sz="2200" dirty="0" smtClean="0"/>
              <a:t>　　　　　　　　　　　ゲノムと才能など　　　　　　　　　　　　　　　　　　　　　　　　　　　　　　　　　</a:t>
            </a:r>
            <a:endParaRPr lang="en-US" altLang="ja-JP" sz="2200" dirty="0"/>
          </a:p>
          <a:p>
            <a:pPr marL="0" indent="0">
              <a:buNone/>
            </a:pPr>
            <a:r>
              <a:rPr lang="ja-JP" altLang="en-US" sz="2200" dirty="0" smtClean="0"/>
              <a:t>　　　　　　　　　　　　　　物議を醸した説明→</a:t>
            </a:r>
            <a:endParaRPr lang="en-US" altLang="ja-JP" sz="2200" dirty="0" smtClean="0"/>
          </a:p>
          <a:p>
            <a:pPr marL="0" indent="0">
              <a:buNone/>
            </a:pPr>
            <a:r>
              <a:rPr lang="ja-JP" altLang="en-US" sz="2200" dirty="0" smtClean="0"/>
              <a:t>２．映画「</a:t>
            </a:r>
            <a:r>
              <a:rPr lang="en-US" altLang="ja-JP" sz="2200" dirty="0" smtClean="0"/>
              <a:t>GATTACA</a:t>
            </a:r>
            <a:r>
              <a:rPr lang="ja-JP" altLang="en-US" sz="2200" dirty="0" smtClean="0"/>
              <a:t>（ガタカ）」（１９９７）</a:t>
            </a:r>
            <a:endParaRPr lang="en-US" altLang="ja-JP" sz="2200" dirty="0" smtClean="0"/>
          </a:p>
          <a:p>
            <a:pPr marL="0" indent="0">
              <a:buNone/>
            </a:pPr>
            <a:r>
              <a:rPr lang="ja-JP" altLang="en-US" sz="2200" dirty="0" smtClean="0"/>
              <a:t>　　　　　テーマ：遺伝子差別</a:t>
            </a:r>
            <a:endParaRPr lang="en-US" altLang="ja-JP" sz="2200" dirty="0" smtClean="0"/>
          </a:p>
          <a:p>
            <a:pPr marL="0" indent="0">
              <a:buNone/>
            </a:pPr>
            <a:r>
              <a:rPr lang="ja-JP" altLang="en-US" sz="2200" dirty="0"/>
              <a:t>　</a:t>
            </a:r>
            <a:r>
              <a:rPr lang="ja-JP" altLang="en-US" sz="2200" dirty="0" smtClean="0"/>
              <a:t>　　　　　　　　　デザイナーベビー</a:t>
            </a:r>
            <a:endParaRPr lang="en-US" altLang="ja-JP" sz="2200" dirty="0" smtClean="0"/>
          </a:p>
          <a:p>
            <a:pPr marL="0" indent="0">
              <a:buNone/>
            </a:pPr>
            <a:r>
              <a:rPr lang="ja-JP" altLang="en-US" sz="2200" dirty="0"/>
              <a:t>　</a:t>
            </a:r>
            <a:r>
              <a:rPr lang="ja-JP" altLang="en-US" sz="2200" dirty="0" smtClean="0"/>
              <a:t>　　　　　　　　　遺伝子と才能　など</a:t>
            </a:r>
            <a:endParaRPr lang="en-US" altLang="ja-JP" sz="22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159" y="4504258"/>
            <a:ext cx="1561852" cy="234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2743"/>
          <a:stretch/>
        </p:blipFill>
        <p:spPr bwMode="auto">
          <a:xfrm>
            <a:off x="5181517" y="1916832"/>
            <a:ext cx="392698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650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a:t>中学校</a:t>
            </a:r>
            <a:r>
              <a:rPr lang="ja-JP" altLang="en-US" sz="3200" dirty="0" smtClean="0"/>
              <a:t>で習うメンデル遺伝の弊害</a:t>
            </a:r>
            <a:endParaRPr kumimoji="1" lang="ja-JP" altLang="en-US" sz="3200" dirty="0"/>
          </a:p>
        </p:txBody>
      </p:sp>
      <p:sp>
        <p:nvSpPr>
          <p:cNvPr id="4" name="テキスト ボックス 3"/>
          <p:cNvSpPr txBox="1"/>
          <p:nvPr/>
        </p:nvSpPr>
        <p:spPr>
          <a:xfrm>
            <a:off x="527769" y="5642085"/>
            <a:ext cx="3168352" cy="523220"/>
          </a:xfrm>
          <a:prstGeom prst="rect">
            <a:avLst/>
          </a:prstGeom>
          <a:noFill/>
          <a:ln>
            <a:solidFill>
              <a:srgbClr val="002060"/>
            </a:solidFill>
          </a:ln>
        </p:spPr>
        <p:txBody>
          <a:bodyPr wrap="square" rtlCol="0">
            <a:spAutoFit/>
          </a:bodyPr>
          <a:lstStyle/>
          <a:p>
            <a:pPr algn="ctr"/>
            <a:r>
              <a:rPr lang="ja-JP" altLang="en-US" sz="2800" dirty="0" smtClean="0"/>
              <a:t>種子の形の遺伝子</a:t>
            </a:r>
            <a:endParaRPr kumimoji="1" lang="ja-JP" altLang="en-US" sz="2800" dirty="0"/>
          </a:p>
        </p:txBody>
      </p:sp>
      <p:sp>
        <p:nvSpPr>
          <p:cNvPr id="5" name="円/楕円 4"/>
          <p:cNvSpPr/>
          <p:nvPr/>
        </p:nvSpPr>
        <p:spPr>
          <a:xfrm>
            <a:off x="895315" y="2852936"/>
            <a:ext cx="1134124" cy="10801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丸</a:t>
            </a:r>
            <a:endParaRPr kumimoji="1" lang="ja-JP" altLang="en-US" sz="2800" dirty="0"/>
          </a:p>
        </p:txBody>
      </p:sp>
      <p:sp>
        <p:nvSpPr>
          <p:cNvPr id="6" name="下矢印 5"/>
          <p:cNvSpPr/>
          <p:nvPr/>
        </p:nvSpPr>
        <p:spPr>
          <a:xfrm rot="10800000">
            <a:off x="1691680" y="3861049"/>
            <a:ext cx="684075"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27769" y="2060848"/>
            <a:ext cx="3168352" cy="707886"/>
          </a:xfrm>
          <a:prstGeom prst="rect">
            <a:avLst/>
          </a:prstGeom>
          <a:noFill/>
        </p:spPr>
        <p:txBody>
          <a:bodyPr wrap="square" rtlCol="0">
            <a:spAutoFit/>
          </a:bodyPr>
          <a:lstStyle/>
          <a:p>
            <a:pPr algn="ctr"/>
            <a:r>
              <a:rPr lang="ja-JP" altLang="en-US" sz="2000" dirty="0" smtClean="0"/>
              <a:t>１種類</a:t>
            </a:r>
            <a:r>
              <a:rPr kumimoji="1" lang="ja-JP" altLang="en-US" sz="2000" dirty="0" smtClean="0"/>
              <a:t>（２種類）の遺伝子が</a:t>
            </a:r>
            <a:endParaRPr kumimoji="1" lang="en-US" altLang="ja-JP" sz="2000" dirty="0" smtClean="0"/>
          </a:p>
          <a:p>
            <a:pPr algn="ctr"/>
            <a:r>
              <a:rPr kumimoji="1" lang="ja-JP" altLang="en-US" sz="2000" dirty="0" smtClean="0"/>
              <a:t>形質を決める</a:t>
            </a:r>
            <a:endParaRPr kumimoji="1" lang="ja-JP" altLang="en-US" sz="2000" dirty="0"/>
          </a:p>
        </p:txBody>
      </p:sp>
      <p:cxnSp>
        <p:nvCxnSpPr>
          <p:cNvPr id="15" name="直線コネクタ 14"/>
          <p:cNvCxnSpPr>
            <a:stCxn id="4" idx="3"/>
          </p:cNvCxnSpPr>
          <p:nvPr/>
        </p:nvCxnSpPr>
        <p:spPr>
          <a:xfrm>
            <a:off x="3696121" y="5903695"/>
            <a:ext cx="4438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線コネクタ 19"/>
          <p:cNvCxnSpPr>
            <a:endCxn id="4" idx="1"/>
          </p:cNvCxnSpPr>
          <p:nvPr/>
        </p:nvCxnSpPr>
        <p:spPr>
          <a:xfrm>
            <a:off x="70991" y="5903694"/>
            <a:ext cx="456778" cy="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028" name="グループ化 1027"/>
          <p:cNvGrpSpPr/>
          <p:nvPr/>
        </p:nvGrpSpPr>
        <p:grpSpPr>
          <a:xfrm>
            <a:off x="4723191" y="5416768"/>
            <a:ext cx="1872208" cy="369332"/>
            <a:chOff x="4572000" y="5122058"/>
            <a:chExt cx="1872208" cy="369332"/>
          </a:xfrm>
        </p:grpSpPr>
        <p:sp>
          <p:nvSpPr>
            <p:cNvPr id="21" name="テキスト ボックス 20"/>
            <p:cNvSpPr txBox="1"/>
            <p:nvPr/>
          </p:nvSpPr>
          <p:spPr>
            <a:xfrm>
              <a:off x="4860032" y="5122058"/>
              <a:ext cx="1224136" cy="369332"/>
            </a:xfrm>
            <a:prstGeom prst="rect">
              <a:avLst/>
            </a:prstGeom>
            <a:noFill/>
            <a:ln>
              <a:solidFill>
                <a:srgbClr val="002060"/>
              </a:solidFill>
            </a:ln>
          </p:spPr>
          <p:txBody>
            <a:bodyPr wrap="square" rtlCol="0">
              <a:spAutoFit/>
            </a:bodyPr>
            <a:lstStyle/>
            <a:p>
              <a:pPr algn="ctr"/>
              <a:r>
                <a:rPr lang="en-US" altLang="ja-JP" dirty="0"/>
                <a:t>A</a:t>
              </a:r>
              <a:r>
                <a:rPr lang="ja-JP" altLang="en-US" dirty="0" smtClean="0"/>
                <a:t>遺伝子</a:t>
              </a:r>
              <a:endParaRPr kumimoji="1" lang="ja-JP" altLang="en-US" dirty="0"/>
            </a:p>
          </p:txBody>
        </p:sp>
        <p:cxnSp>
          <p:nvCxnSpPr>
            <p:cNvPr id="22" name="直線コネクタ 21"/>
            <p:cNvCxnSpPr>
              <a:stCxn id="21" idx="3"/>
            </p:cNvCxnSpPr>
            <p:nvPr/>
          </p:nvCxnSpPr>
          <p:spPr>
            <a:xfrm>
              <a:off x="6084168" y="5306724"/>
              <a:ext cx="360040"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21" idx="1"/>
            </p:cNvCxnSpPr>
            <p:nvPr/>
          </p:nvCxnSpPr>
          <p:spPr>
            <a:xfrm>
              <a:off x="4572000" y="5306724"/>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4" name="円/楕円 23"/>
          <p:cNvSpPr/>
          <p:nvPr/>
        </p:nvSpPr>
        <p:spPr>
          <a:xfrm>
            <a:off x="2208437" y="2844085"/>
            <a:ext cx="978087" cy="1067995"/>
          </a:xfrm>
          <a:custGeom>
            <a:avLst/>
            <a:gdLst>
              <a:gd name="connsiteX0" fmla="*/ 0 w 1134124"/>
              <a:gd name="connsiteY0" fmla="*/ 540060 h 1080120"/>
              <a:gd name="connsiteX1" fmla="*/ 567062 w 1134124"/>
              <a:gd name="connsiteY1" fmla="*/ 0 h 1080120"/>
              <a:gd name="connsiteX2" fmla="*/ 1134124 w 1134124"/>
              <a:gd name="connsiteY2" fmla="*/ 540060 h 1080120"/>
              <a:gd name="connsiteX3" fmla="*/ 567062 w 1134124"/>
              <a:gd name="connsiteY3" fmla="*/ 1080120 h 1080120"/>
              <a:gd name="connsiteX4" fmla="*/ 0 w 1134124"/>
              <a:gd name="connsiteY4" fmla="*/ 540060 h 1080120"/>
              <a:gd name="connsiteX0" fmla="*/ 20398 w 1154522"/>
              <a:gd name="connsiteY0" fmla="*/ 553401 h 1093461"/>
              <a:gd name="connsiteX1" fmla="*/ 169053 w 1154522"/>
              <a:gd name="connsiteY1" fmla="*/ 196945 h 1093461"/>
              <a:gd name="connsiteX2" fmla="*/ 587460 w 1154522"/>
              <a:gd name="connsiteY2" fmla="*/ 13341 h 1093461"/>
              <a:gd name="connsiteX3" fmla="*/ 1154522 w 1154522"/>
              <a:gd name="connsiteY3" fmla="*/ 553401 h 1093461"/>
              <a:gd name="connsiteX4" fmla="*/ 587460 w 1154522"/>
              <a:gd name="connsiteY4" fmla="*/ 1093461 h 1093461"/>
              <a:gd name="connsiteX5" fmla="*/ 20398 w 1154522"/>
              <a:gd name="connsiteY5" fmla="*/ 553401 h 1093461"/>
              <a:gd name="connsiteX0" fmla="*/ 0 w 1134124"/>
              <a:gd name="connsiteY0" fmla="*/ 540060 h 1080120"/>
              <a:gd name="connsiteX1" fmla="*/ 567062 w 1134124"/>
              <a:gd name="connsiteY1" fmla="*/ 0 h 1080120"/>
              <a:gd name="connsiteX2" fmla="*/ 1134124 w 1134124"/>
              <a:gd name="connsiteY2" fmla="*/ 540060 h 1080120"/>
              <a:gd name="connsiteX3" fmla="*/ 567062 w 1134124"/>
              <a:gd name="connsiteY3" fmla="*/ 1080120 h 1080120"/>
              <a:gd name="connsiteX4" fmla="*/ 0 w 1134124"/>
              <a:gd name="connsiteY4" fmla="*/ 540060 h 1080120"/>
              <a:gd name="connsiteX0" fmla="*/ 13225 w 1147349"/>
              <a:gd name="connsiteY0" fmla="*/ 550642 h 1090702"/>
              <a:gd name="connsiteX1" fmla="*/ 212680 w 1147349"/>
              <a:gd name="connsiteY1" fmla="*/ 219586 h 1090702"/>
              <a:gd name="connsiteX2" fmla="*/ 580287 w 1147349"/>
              <a:gd name="connsiteY2" fmla="*/ 10582 h 1090702"/>
              <a:gd name="connsiteX3" fmla="*/ 1147349 w 1147349"/>
              <a:gd name="connsiteY3" fmla="*/ 550642 h 1090702"/>
              <a:gd name="connsiteX4" fmla="*/ 580287 w 1147349"/>
              <a:gd name="connsiteY4" fmla="*/ 1090702 h 1090702"/>
              <a:gd name="connsiteX5" fmla="*/ 13225 w 1147349"/>
              <a:gd name="connsiteY5" fmla="*/ 550642 h 1090702"/>
              <a:gd name="connsiteX0" fmla="*/ 0 w 1134124"/>
              <a:gd name="connsiteY0" fmla="*/ 540060 h 1080120"/>
              <a:gd name="connsiteX1" fmla="*/ 567062 w 1134124"/>
              <a:gd name="connsiteY1" fmla="*/ 0 h 1080120"/>
              <a:gd name="connsiteX2" fmla="*/ 1134124 w 1134124"/>
              <a:gd name="connsiteY2" fmla="*/ 540060 h 1080120"/>
              <a:gd name="connsiteX3" fmla="*/ 567062 w 1134124"/>
              <a:gd name="connsiteY3" fmla="*/ 1080120 h 1080120"/>
              <a:gd name="connsiteX4" fmla="*/ 0 w 1134124"/>
              <a:gd name="connsiteY4" fmla="*/ 540060 h 1080120"/>
              <a:gd name="connsiteX0" fmla="*/ 11844 w 1145968"/>
              <a:gd name="connsiteY0" fmla="*/ 550642 h 1090702"/>
              <a:gd name="connsiteX1" fmla="*/ 223999 w 1145968"/>
              <a:gd name="connsiteY1" fmla="*/ 219586 h 1090702"/>
              <a:gd name="connsiteX2" fmla="*/ 578906 w 1145968"/>
              <a:gd name="connsiteY2" fmla="*/ 10582 h 1090702"/>
              <a:gd name="connsiteX3" fmla="*/ 1145968 w 1145968"/>
              <a:gd name="connsiteY3" fmla="*/ 550642 h 1090702"/>
              <a:gd name="connsiteX4" fmla="*/ 578906 w 1145968"/>
              <a:gd name="connsiteY4" fmla="*/ 1090702 h 1090702"/>
              <a:gd name="connsiteX5" fmla="*/ 11844 w 1145968"/>
              <a:gd name="connsiteY5" fmla="*/ 550642 h 1090702"/>
              <a:gd name="connsiteX0" fmla="*/ 14038 w 1148162"/>
              <a:gd name="connsiteY0" fmla="*/ 547107 h 1087167"/>
              <a:gd name="connsiteX1" fmla="*/ 226193 w 1148162"/>
              <a:gd name="connsiteY1" fmla="*/ 216051 h 1087167"/>
              <a:gd name="connsiteX2" fmla="*/ 581100 w 1148162"/>
              <a:gd name="connsiteY2" fmla="*/ 7047 h 1087167"/>
              <a:gd name="connsiteX3" fmla="*/ 1148162 w 1148162"/>
              <a:gd name="connsiteY3" fmla="*/ 547107 h 1087167"/>
              <a:gd name="connsiteX4" fmla="*/ 581100 w 1148162"/>
              <a:gd name="connsiteY4" fmla="*/ 1087167 h 1087167"/>
              <a:gd name="connsiteX5" fmla="*/ 14038 w 1148162"/>
              <a:gd name="connsiteY5" fmla="*/ 547107 h 1087167"/>
              <a:gd name="connsiteX0" fmla="*/ 14038 w 1155766"/>
              <a:gd name="connsiteY0" fmla="*/ 547107 h 1087167"/>
              <a:gd name="connsiteX1" fmla="*/ 226193 w 1155766"/>
              <a:gd name="connsiteY1" fmla="*/ 216051 h 1087167"/>
              <a:gd name="connsiteX2" fmla="*/ 581100 w 1155766"/>
              <a:gd name="connsiteY2" fmla="*/ 7047 h 1087167"/>
              <a:gd name="connsiteX3" fmla="*/ 886593 w 1155766"/>
              <a:gd name="connsiteY3" fmla="*/ 127151 h 1087167"/>
              <a:gd name="connsiteX4" fmla="*/ 1148162 w 1155766"/>
              <a:gd name="connsiteY4" fmla="*/ 547107 h 1087167"/>
              <a:gd name="connsiteX5" fmla="*/ 581100 w 1155766"/>
              <a:gd name="connsiteY5" fmla="*/ 1087167 h 1087167"/>
              <a:gd name="connsiteX6" fmla="*/ 14038 w 1155766"/>
              <a:gd name="connsiteY6" fmla="*/ 547107 h 1087167"/>
              <a:gd name="connsiteX0" fmla="*/ 14038 w 1154074"/>
              <a:gd name="connsiteY0" fmla="*/ 547107 h 1087167"/>
              <a:gd name="connsiteX1" fmla="*/ 226193 w 1154074"/>
              <a:gd name="connsiteY1" fmla="*/ 216051 h 1087167"/>
              <a:gd name="connsiteX2" fmla="*/ 581100 w 1154074"/>
              <a:gd name="connsiteY2" fmla="*/ 7047 h 1087167"/>
              <a:gd name="connsiteX3" fmla="*/ 886593 w 1154074"/>
              <a:gd name="connsiteY3" fmla="*/ 127151 h 1087167"/>
              <a:gd name="connsiteX4" fmla="*/ 1148162 w 1154074"/>
              <a:gd name="connsiteY4" fmla="*/ 547107 h 1087167"/>
              <a:gd name="connsiteX5" fmla="*/ 581100 w 1154074"/>
              <a:gd name="connsiteY5" fmla="*/ 1087167 h 1087167"/>
              <a:gd name="connsiteX6" fmla="*/ 14038 w 1154074"/>
              <a:gd name="connsiteY6" fmla="*/ 547107 h 1087167"/>
              <a:gd name="connsiteX0" fmla="*/ 14038 w 1167560"/>
              <a:gd name="connsiteY0" fmla="*/ 547107 h 1087167"/>
              <a:gd name="connsiteX1" fmla="*/ 226193 w 1167560"/>
              <a:gd name="connsiteY1" fmla="*/ 216051 h 1087167"/>
              <a:gd name="connsiteX2" fmla="*/ 581100 w 1167560"/>
              <a:gd name="connsiteY2" fmla="*/ 7047 h 1087167"/>
              <a:gd name="connsiteX3" fmla="*/ 886593 w 1167560"/>
              <a:gd name="connsiteY3" fmla="*/ 127151 h 1087167"/>
              <a:gd name="connsiteX4" fmla="*/ 1148162 w 1167560"/>
              <a:gd name="connsiteY4" fmla="*/ 547107 h 1087167"/>
              <a:gd name="connsiteX5" fmla="*/ 581100 w 1167560"/>
              <a:gd name="connsiteY5" fmla="*/ 1087167 h 1087167"/>
              <a:gd name="connsiteX6" fmla="*/ 14038 w 1167560"/>
              <a:gd name="connsiteY6" fmla="*/ 547107 h 1087167"/>
              <a:gd name="connsiteX0" fmla="*/ 14038 w 1174433"/>
              <a:gd name="connsiteY0" fmla="*/ 540075 h 1080135"/>
              <a:gd name="connsiteX1" fmla="*/ 226193 w 1174433"/>
              <a:gd name="connsiteY1" fmla="*/ 209019 h 1080135"/>
              <a:gd name="connsiteX2" fmla="*/ 581100 w 1174433"/>
              <a:gd name="connsiteY2" fmla="*/ 15 h 1080135"/>
              <a:gd name="connsiteX3" fmla="*/ 924693 w 1174433"/>
              <a:gd name="connsiteY3" fmla="*/ 221719 h 1080135"/>
              <a:gd name="connsiteX4" fmla="*/ 1148162 w 1174433"/>
              <a:gd name="connsiteY4" fmla="*/ 540075 h 1080135"/>
              <a:gd name="connsiteX5" fmla="*/ 581100 w 1174433"/>
              <a:gd name="connsiteY5" fmla="*/ 1080135 h 1080135"/>
              <a:gd name="connsiteX6" fmla="*/ 14038 w 1174433"/>
              <a:gd name="connsiteY6" fmla="*/ 540075 h 1080135"/>
              <a:gd name="connsiteX0" fmla="*/ 14038 w 1155902"/>
              <a:gd name="connsiteY0" fmla="*/ 540075 h 1080135"/>
              <a:gd name="connsiteX1" fmla="*/ 226193 w 1155902"/>
              <a:gd name="connsiteY1" fmla="*/ 209019 h 1080135"/>
              <a:gd name="connsiteX2" fmla="*/ 581100 w 1155902"/>
              <a:gd name="connsiteY2" fmla="*/ 15 h 1080135"/>
              <a:gd name="connsiteX3" fmla="*/ 924693 w 1155902"/>
              <a:gd name="connsiteY3" fmla="*/ 221719 h 1080135"/>
              <a:gd name="connsiteX4" fmla="*/ 1148162 w 1155902"/>
              <a:gd name="connsiteY4" fmla="*/ 540075 h 1080135"/>
              <a:gd name="connsiteX5" fmla="*/ 581100 w 1155902"/>
              <a:gd name="connsiteY5" fmla="*/ 1080135 h 1080135"/>
              <a:gd name="connsiteX6" fmla="*/ 14038 w 1155902"/>
              <a:gd name="connsiteY6" fmla="*/ 540075 h 1080135"/>
              <a:gd name="connsiteX0" fmla="*/ 14038 w 1155902"/>
              <a:gd name="connsiteY0" fmla="*/ 540075 h 1085080"/>
              <a:gd name="connsiteX1" fmla="*/ 226193 w 1155902"/>
              <a:gd name="connsiteY1" fmla="*/ 209019 h 1085080"/>
              <a:gd name="connsiteX2" fmla="*/ 581100 w 1155902"/>
              <a:gd name="connsiteY2" fmla="*/ 15 h 1085080"/>
              <a:gd name="connsiteX3" fmla="*/ 924693 w 1155902"/>
              <a:gd name="connsiteY3" fmla="*/ 221719 h 1085080"/>
              <a:gd name="connsiteX4" fmla="*/ 1148162 w 1155902"/>
              <a:gd name="connsiteY4" fmla="*/ 540075 h 1085080"/>
              <a:gd name="connsiteX5" fmla="*/ 924693 w 1155902"/>
              <a:gd name="connsiteY5" fmla="*/ 793219 h 1085080"/>
              <a:gd name="connsiteX6" fmla="*/ 581100 w 1155902"/>
              <a:gd name="connsiteY6" fmla="*/ 1080135 h 1085080"/>
              <a:gd name="connsiteX7" fmla="*/ 14038 w 1155902"/>
              <a:gd name="connsiteY7" fmla="*/ 540075 h 1085080"/>
              <a:gd name="connsiteX0" fmla="*/ 14038 w 1155902"/>
              <a:gd name="connsiteY0" fmla="*/ 540075 h 1086882"/>
              <a:gd name="connsiteX1" fmla="*/ 226193 w 1155902"/>
              <a:gd name="connsiteY1" fmla="*/ 209019 h 1086882"/>
              <a:gd name="connsiteX2" fmla="*/ 581100 w 1155902"/>
              <a:gd name="connsiteY2" fmla="*/ 15 h 1086882"/>
              <a:gd name="connsiteX3" fmla="*/ 924693 w 1155902"/>
              <a:gd name="connsiteY3" fmla="*/ 221719 h 1086882"/>
              <a:gd name="connsiteX4" fmla="*/ 1148162 w 1155902"/>
              <a:gd name="connsiteY4" fmla="*/ 540075 h 1086882"/>
              <a:gd name="connsiteX5" fmla="*/ 924693 w 1155902"/>
              <a:gd name="connsiteY5" fmla="*/ 793219 h 1086882"/>
              <a:gd name="connsiteX6" fmla="*/ 581100 w 1155902"/>
              <a:gd name="connsiteY6" fmla="*/ 1080135 h 1086882"/>
              <a:gd name="connsiteX7" fmla="*/ 14038 w 1155902"/>
              <a:gd name="connsiteY7" fmla="*/ 540075 h 1086882"/>
              <a:gd name="connsiteX0" fmla="*/ 16445 w 1082109"/>
              <a:gd name="connsiteY0" fmla="*/ 590889 h 1084818"/>
              <a:gd name="connsiteX1" fmla="*/ 152400 w 1082109"/>
              <a:gd name="connsiteY1" fmla="*/ 209033 h 1084818"/>
              <a:gd name="connsiteX2" fmla="*/ 507307 w 1082109"/>
              <a:gd name="connsiteY2" fmla="*/ 29 h 1084818"/>
              <a:gd name="connsiteX3" fmla="*/ 850900 w 1082109"/>
              <a:gd name="connsiteY3" fmla="*/ 221733 h 1084818"/>
              <a:gd name="connsiteX4" fmla="*/ 1074369 w 1082109"/>
              <a:gd name="connsiteY4" fmla="*/ 540089 h 1084818"/>
              <a:gd name="connsiteX5" fmla="*/ 850900 w 1082109"/>
              <a:gd name="connsiteY5" fmla="*/ 793233 h 1084818"/>
              <a:gd name="connsiteX6" fmla="*/ 507307 w 1082109"/>
              <a:gd name="connsiteY6" fmla="*/ 1080149 h 1084818"/>
              <a:gd name="connsiteX7" fmla="*/ 16445 w 1082109"/>
              <a:gd name="connsiteY7" fmla="*/ 590889 h 1084818"/>
              <a:gd name="connsiteX0" fmla="*/ 36739 w 1102403"/>
              <a:gd name="connsiteY0" fmla="*/ 590889 h 1084818"/>
              <a:gd name="connsiteX1" fmla="*/ 172694 w 1102403"/>
              <a:gd name="connsiteY1" fmla="*/ 209033 h 1084818"/>
              <a:gd name="connsiteX2" fmla="*/ 527601 w 1102403"/>
              <a:gd name="connsiteY2" fmla="*/ 29 h 1084818"/>
              <a:gd name="connsiteX3" fmla="*/ 871194 w 1102403"/>
              <a:gd name="connsiteY3" fmla="*/ 221733 h 1084818"/>
              <a:gd name="connsiteX4" fmla="*/ 1094663 w 1102403"/>
              <a:gd name="connsiteY4" fmla="*/ 540089 h 1084818"/>
              <a:gd name="connsiteX5" fmla="*/ 871194 w 1102403"/>
              <a:gd name="connsiteY5" fmla="*/ 793233 h 1084818"/>
              <a:gd name="connsiteX6" fmla="*/ 527601 w 1102403"/>
              <a:gd name="connsiteY6" fmla="*/ 1080149 h 1084818"/>
              <a:gd name="connsiteX7" fmla="*/ 36739 w 1102403"/>
              <a:gd name="connsiteY7" fmla="*/ 590889 h 1084818"/>
              <a:gd name="connsiteX0" fmla="*/ 74 w 1065738"/>
              <a:gd name="connsiteY0" fmla="*/ 590889 h 1081302"/>
              <a:gd name="connsiteX1" fmla="*/ 136029 w 1065738"/>
              <a:gd name="connsiteY1" fmla="*/ 209033 h 1081302"/>
              <a:gd name="connsiteX2" fmla="*/ 490936 w 1065738"/>
              <a:gd name="connsiteY2" fmla="*/ 29 h 1081302"/>
              <a:gd name="connsiteX3" fmla="*/ 834529 w 1065738"/>
              <a:gd name="connsiteY3" fmla="*/ 221733 h 1081302"/>
              <a:gd name="connsiteX4" fmla="*/ 1057998 w 1065738"/>
              <a:gd name="connsiteY4" fmla="*/ 540089 h 1081302"/>
              <a:gd name="connsiteX5" fmla="*/ 834529 w 1065738"/>
              <a:gd name="connsiteY5" fmla="*/ 793233 h 1081302"/>
              <a:gd name="connsiteX6" fmla="*/ 490936 w 1065738"/>
              <a:gd name="connsiteY6" fmla="*/ 1080149 h 1081302"/>
              <a:gd name="connsiteX7" fmla="*/ 123329 w 1065738"/>
              <a:gd name="connsiteY7" fmla="*/ 882132 h 1081302"/>
              <a:gd name="connsiteX8" fmla="*/ 74 w 1065738"/>
              <a:gd name="connsiteY8" fmla="*/ 590889 h 1081302"/>
              <a:gd name="connsiteX0" fmla="*/ 74 w 1065738"/>
              <a:gd name="connsiteY0" fmla="*/ 590889 h 1080628"/>
              <a:gd name="connsiteX1" fmla="*/ 136029 w 1065738"/>
              <a:gd name="connsiteY1" fmla="*/ 209033 h 1080628"/>
              <a:gd name="connsiteX2" fmla="*/ 490936 w 1065738"/>
              <a:gd name="connsiteY2" fmla="*/ 29 h 1080628"/>
              <a:gd name="connsiteX3" fmla="*/ 834529 w 1065738"/>
              <a:gd name="connsiteY3" fmla="*/ 221733 h 1080628"/>
              <a:gd name="connsiteX4" fmla="*/ 1057998 w 1065738"/>
              <a:gd name="connsiteY4" fmla="*/ 540089 h 1080628"/>
              <a:gd name="connsiteX5" fmla="*/ 834529 w 1065738"/>
              <a:gd name="connsiteY5" fmla="*/ 793233 h 1080628"/>
              <a:gd name="connsiteX6" fmla="*/ 490936 w 1065738"/>
              <a:gd name="connsiteY6" fmla="*/ 1080149 h 1080628"/>
              <a:gd name="connsiteX7" fmla="*/ 123329 w 1065738"/>
              <a:gd name="connsiteY7" fmla="*/ 882132 h 1080628"/>
              <a:gd name="connsiteX8" fmla="*/ 74 w 1065738"/>
              <a:gd name="connsiteY8" fmla="*/ 590889 h 1080628"/>
              <a:gd name="connsiteX0" fmla="*/ 1982 w 1067646"/>
              <a:gd name="connsiteY0" fmla="*/ 590878 h 1080617"/>
              <a:gd name="connsiteX1" fmla="*/ 137937 w 1067646"/>
              <a:gd name="connsiteY1" fmla="*/ 209022 h 1080617"/>
              <a:gd name="connsiteX2" fmla="*/ 492844 w 1067646"/>
              <a:gd name="connsiteY2" fmla="*/ 18 h 1080617"/>
              <a:gd name="connsiteX3" fmla="*/ 836437 w 1067646"/>
              <a:gd name="connsiteY3" fmla="*/ 221722 h 1080617"/>
              <a:gd name="connsiteX4" fmla="*/ 1059906 w 1067646"/>
              <a:gd name="connsiteY4" fmla="*/ 540078 h 1080617"/>
              <a:gd name="connsiteX5" fmla="*/ 836437 w 1067646"/>
              <a:gd name="connsiteY5" fmla="*/ 793222 h 1080617"/>
              <a:gd name="connsiteX6" fmla="*/ 492844 w 1067646"/>
              <a:gd name="connsiteY6" fmla="*/ 1080138 h 1080617"/>
              <a:gd name="connsiteX7" fmla="*/ 125237 w 1067646"/>
              <a:gd name="connsiteY7" fmla="*/ 882121 h 1080617"/>
              <a:gd name="connsiteX8" fmla="*/ 1982 w 1067646"/>
              <a:gd name="connsiteY8" fmla="*/ 590878 h 1080617"/>
              <a:gd name="connsiteX0" fmla="*/ 92007 w 967171"/>
              <a:gd name="connsiteY0" fmla="*/ 552787 h 1080626"/>
              <a:gd name="connsiteX1" fmla="*/ 37462 w 967171"/>
              <a:gd name="connsiteY1" fmla="*/ 209031 h 1080626"/>
              <a:gd name="connsiteX2" fmla="*/ 392369 w 967171"/>
              <a:gd name="connsiteY2" fmla="*/ 27 h 1080626"/>
              <a:gd name="connsiteX3" fmla="*/ 735962 w 967171"/>
              <a:gd name="connsiteY3" fmla="*/ 221731 h 1080626"/>
              <a:gd name="connsiteX4" fmla="*/ 959431 w 967171"/>
              <a:gd name="connsiteY4" fmla="*/ 540087 h 1080626"/>
              <a:gd name="connsiteX5" fmla="*/ 735962 w 967171"/>
              <a:gd name="connsiteY5" fmla="*/ 793231 h 1080626"/>
              <a:gd name="connsiteX6" fmla="*/ 392369 w 967171"/>
              <a:gd name="connsiteY6" fmla="*/ 1080147 h 1080626"/>
              <a:gd name="connsiteX7" fmla="*/ 24762 w 967171"/>
              <a:gd name="connsiteY7" fmla="*/ 882130 h 1080626"/>
              <a:gd name="connsiteX8" fmla="*/ 92007 w 967171"/>
              <a:gd name="connsiteY8" fmla="*/ 552787 h 1080626"/>
              <a:gd name="connsiteX0" fmla="*/ 152183 w 1027347"/>
              <a:gd name="connsiteY0" fmla="*/ 553648 h 1081487"/>
              <a:gd name="connsiteX1" fmla="*/ 8738 w 1027347"/>
              <a:gd name="connsiteY1" fmla="*/ 298792 h 1081487"/>
              <a:gd name="connsiteX2" fmla="*/ 452545 w 1027347"/>
              <a:gd name="connsiteY2" fmla="*/ 888 h 1081487"/>
              <a:gd name="connsiteX3" fmla="*/ 796138 w 1027347"/>
              <a:gd name="connsiteY3" fmla="*/ 222592 h 1081487"/>
              <a:gd name="connsiteX4" fmla="*/ 1019607 w 1027347"/>
              <a:gd name="connsiteY4" fmla="*/ 540948 h 1081487"/>
              <a:gd name="connsiteX5" fmla="*/ 796138 w 1027347"/>
              <a:gd name="connsiteY5" fmla="*/ 794092 h 1081487"/>
              <a:gd name="connsiteX6" fmla="*/ 452545 w 1027347"/>
              <a:gd name="connsiteY6" fmla="*/ 1081008 h 1081487"/>
              <a:gd name="connsiteX7" fmla="*/ 84938 w 1027347"/>
              <a:gd name="connsiteY7" fmla="*/ 882991 h 1081487"/>
              <a:gd name="connsiteX8" fmla="*/ 152183 w 1027347"/>
              <a:gd name="connsiteY8" fmla="*/ 553648 h 1081487"/>
              <a:gd name="connsiteX0" fmla="*/ 75309 w 1039373"/>
              <a:gd name="connsiteY0" fmla="*/ 604448 h 1081487"/>
              <a:gd name="connsiteX1" fmla="*/ 20764 w 1039373"/>
              <a:gd name="connsiteY1" fmla="*/ 298792 h 1081487"/>
              <a:gd name="connsiteX2" fmla="*/ 464571 w 1039373"/>
              <a:gd name="connsiteY2" fmla="*/ 888 h 1081487"/>
              <a:gd name="connsiteX3" fmla="*/ 808164 w 1039373"/>
              <a:gd name="connsiteY3" fmla="*/ 222592 h 1081487"/>
              <a:gd name="connsiteX4" fmla="*/ 1031633 w 1039373"/>
              <a:gd name="connsiteY4" fmla="*/ 540948 h 1081487"/>
              <a:gd name="connsiteX5" fmla="*/ 808164 w 1039373"/>
              <a:gd name="connsiteY5" fmla="*/ 794092 h 1081487"/>
              <a:gd name="connsiteX6" fmla="*/ 464571 w 1039373"/>
              <a:gd name="connsiteY6" fmla="*/ 1081008 h 1081487"/>
              <a:gd name="connsiteX7" fmla="*/ 96964 w 1039373"/>
              <a:gd name="connsiteY7" fmla="*/ 882991 h 1081487"/>
              <a:gd name="connsiteX8" fmla="*/ 75309 w 1039373"/>
              <a:gd name="connsiteY8" fmla="*/ 604448 h 1081487"/>
              <a:gd name="connsiteX0" fmla="*/ 22948 w 987012"/>
              <a:gd name="connsiteY0" fmla="*/ 604448 h 1081487"/>
              <a:gd name="connsiteX1" fmla="*/ 31903 w 987012"/>
              <a:gd name="connsiteY1" fmla="*/ 298792 h 1081487"/>
              <a:gd name="connsiteX2" fmla="*/ 412210 w 987012"/>
              <a:gd name="connsiteY2" fmla="*/ 888 h 1081487"/>
              <a:gd name="connsiteX3" fmla="*/ 755803 w 987012"/>
              <a:gd name="connsiteY3" fmla="*/ 222592 h 1081487"/>
              <a:gd name="connsiteX4" fmla="*/ 979272 w 987012"/>
              <a:gd name="connsiteY4" fmla="*/ 540948 h 1081487"/>
              <a:gd name="connsiteX5" fmla="*/ 755803 w 987012"/>
              <a:gd name="connsiteY5" fmla="*/ 794092 h 1081487"/>
              <a:gd name="connsiteX6" fmla="*/ 412210 w 987012"/>
              <a:gd name="connsiteY6" fmla="*/ 1081008 h 1081487"/>
              <a:gd name="connsiteX7" fmla="*/ 44603 w 987012"/>
              <a:gd name="connsiteY7" fmla="*/ 882991 h 1081487"/>
              <a:gd name="connsiteX8" fmla="*/ 22948 w 987012"/>
              <a:gd name="connsiteY8" fmla="*/ 604448 h 1081487"/>
              <a:gd name="connsiteX0" fmla="*/ 20700 w 984764"/>
              <a:gd name="connsiteY0" fmla="*/ 603648 h 1080687"/>
              <a:gd name="connsiteX1" fmla="*/ 29655 w 984764"/>
              <a:gd name="connsiteY1" fmla="*/ 297992 h 1080687"/>
              <a:gd name="connsiteX2" fmla="*/ 270953 w 984764"/>
              <a:gd name="connsiteY2" fmla="*/ 196392 h 1080687"/>
              <a:gd name="connsiteX3" fmla="*/ 409962 w 984764"/>
              <a:gd name="connsiteY3" fmla="*/ 88 h 1080687"/>
              <a:gd name="connsiteX4" fmla="*/ 753555 w 984764"/>
              <a:gd name="connsiteY4" fmla="*/ 221792 h 1080687"/>
              <a:gd name="connsiteX5" fmla="*/ 977024 w 984764"/>
              <a:gd name="connsiteY5" fmla="*/ 540148 h 1080687"/>
              <a:gd name="connsiteX6" fmla="*/ 753555 w 984764"/>
              <a:gd name="connsiteY6" fmla="*/ 793292 h 1080687"/>
              <a:gd name="connsiteX7" fmla="*/ 409962 w 984764"/>
              <a:gd name="connsiteY7" fmla="*/ 1080208 h 1080687"/>
              <a:gd name="connsiteX8" fmla="*/ 42355 w 984764"/>
              <a:gd name="connsiteY8" fmla="*/ 882191 h 1080687"/>
              <a:gd name="connsiteX9" fmla="*/ 20700 w 984764"/>
              <a:gd name="connsiteY9" fmla="*/ 603648 h 1080687"/>
              <a:gd name="connsiteX0" fmla="*/ 20700 w 985468"/>
              <a:gd name="connsiteY0" fmla="*/ 590956 h 1067995"/>
              <a:gd name="connsiteX1" fmla="*/ 29655 w 985468"/>
              <a:gd name="connsiteY1" fmla="*/ 285300 h 1067995"/>
              <a:gd name="connsiteX2" fmla="*/ 270953 w 985468"/>
              <a:gd name="connsiteY2" fmla="*/ 183700 h 1067995"/>
              <a:gd name="connsiteX3" fmla="*/ 486162 w 985468"/>
              <a:gd name="connsiteY3" fmla="*/ 96 h 1067995"/>
              <a:gd name="connsiteX4" fmla="*/ 753555 w 985468"/>
              <a:gd name="connsiteY4" fmla="*/ 209100 h 1067995"/>
              <a:gd name="connsiteX5" fmla="*/ 977024 w 985468"/>
              <a:gd name="connsiteY5" fmla="*/ 527456 h 1067995"/>
              <a:gd name="connsiteX6" fmla="*/ 753555 w 985468"/>
              <a:gd name="connsiteY6" fmla="*/ 780600 h 1067995"/>
              <a:gd name="connsiteX7" fmla="*/ 409962 w 985468"/>
              <a:gd name="connsiteY7" fmla="*/ 1067516 h 1067995"/>
              <a:gd name="connsiteX8" fmla="*/ 42355 w 985468"/>
              <a:gd name="connsiteY8" fmla="*/ 869499 h 1067995"/>
              <a:gd name="connsiteX9" fmla="*/ 20700 w 985468"/>
              <a:gd name="connsiteY9" fmla="*/ 590956 h 1067995"/>
              <a:gd name="connsiteX0" fmla="*/ 20700 w 978086"/>
              <a:gd name="connsiteY0" fmla="*/ 590956 h 1067995"/>
              <a:gd name="connsiteX1" fmla="*/ 29655 w 978086"/>
              <a:gd name="connsiteY1" fmla="*/ 285300 h 1067995"/>
              <a:gd name="connsiteX2" fmla="*/ 270953 w 978086"/>
              <a:gd name="connsiteY2" fmla="*/ 183700 h 1067995"/>
              <a:gd name="connsiteX3" fmla="*/ 486162 w 978086"/>
              <a:gd name="connsiteY3" fmla="*/ 96 h 1067995"/>
              <a:gd name="connsiteX4" fmla="*/ 753555 w 978086"/>
              <a:gd name="connsiteY4" fmla="*/ 209100 h 1067995"/>
              <a:gd name="connsiteX5" fmla="*/ 766253 w 978086"/>
              <a:gd name="connsiteY5" fmla="*/ 386900 h 1067995"/>
              <a:gd name="connsiteX6" fmla="*/ 977024 w 978086"/>
              <a:gd name="connsiteY6" fmla="*/ 527456 h 1067995"/>
              <a:gd name="connsiteX7" fmla="*/ 753555 w 978086"/>
              <a:gd name="connsiteY7" fmla="*/ 780600 h 1067995"/>
              <a:gd name="connsiteX8" fmla="*/ 409962 w 978086"/>
              <a:gd name="connsiteY8" fmla="*/ 1067516 h 1067995"/>
              <a:gd name="connsiteX9" fmla="*/ 42355 w 978086"/>
              <a:gd name="connsiteY9" fmla="*/ 869499 h 1067995"/>
              <a:gd name="connsiteX10" fmla="*/ 20700 w 978086"/>
              <a:gd name="connsiteY10" fmla="*/ 590956 h 106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086" h="1067995">
                <a:moveTo>
                  <a:pt x="20700" y="590956"/>
                </a:moveTo>
                <a:cubicBezTo>
                  <a:pt x="18583" y="493590"/>
                  <a:pt x="-12054" y="353176"/>
                  <a:pt x="29655" y="285300"/>
                </a:cubicBezTo>
                <a:cubicBezTo>
                  <a:pt x="71364" y="217424"/>
                  <a:pt x="207569" y="233351"/>
                  <a:pt x="270953" y="183700"/>
                </a:cubicBezTo>
                <a:cubicBezTo>
                  <a:pt x="334338" y="134049"/>
                  <a:pt x="405728" y="-4137"/>
                  <a:pt x="486162" y="96"/>
                </a:cubicBezTo>
                <a:cubicBezTo>
                  <a:pt x="566596" y="4329"/>
                  <a:pt x="706873" y="144633"/>
                  <a:pt x="753555" y="209100"/>
                </a:cubicBezTo>
                <a:cubicBezTo>
                  <a:pt x="800237" y="273567"/>
                  <a:pt x="729008" y="333841"/>
                  <a:pt x="766253" y="386900"/>
                </a:cubicBezTo>
                <a:cubicBezTo>
                  <a:pt x="803498" y="439959"/>
                  <a:pt x="993957" y="442789"/>
                  <a:pt x="977024" y="527456"/>
                </a:cubicBezTo>
                <a:cubicBezTo>
                  <a:pt x="985491" y="635406"/>
                  <a:pt x="848065" y="690590"/>
                  <a:pt x="753555" y="780600"/>
                </a:cubicBezTo>
                <a:cubicBezTo>
                  <a:pt x="735245" y="946810"/>
                  <a:pt x="528495" y="1052700"/>
                  <a:pt x="409962" y="1067516"/>
                </a:cubicBezTo>
                <a:cubicBezTo>
                  <a:pt x="291429" y="1082332"/>
                  <a:pt x="187665" y="747842"/>
                  <a:pt x="42355" y="869499"/>
                </a:cubicBezTo>
                <a:cubicBezTo>
                  <a:pt x="-39455" y="787956"/>
                  <a:pt x="22817" y="688322"/>
                  <a:pt x="20700" y="590956"/>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しわ</a:t>
            </a:r>
            <a:endParaRPr kumimoji="1" lang="ja-JP" altLang="en-US" sz="2800" dirty="0"/>
          </a:p>
        </p:txBody>
      </p:sp>
      <p:grpSp>
        <p:nvGrpSpPr>
          <p:cNvPr id="38" name="グループ化 37"/>
          <p:cNvGrpSpPr/>
          <p:nvPr/>
        </p:nvGrpSpPr>
        <p:grpSpPr>
          <a:xfrm>
            <a:off x="4921703" y="5863044"/>
            <a:ext cx="1872208" cy="369332"/>
            <a:chOff x="4572000" y="5122058"/>
            <a:chExt cx="1872208" cy="369332"/>
          </a:xfrm>
        </p:grpSpPr>
        <p:sp>
          <p:nvSpPr>
            <p:cNvPr id="39" name="テキスト ボックス 38"/>
            <p:cNvSpPr txBox="1"/>
            <p:nvPr/>
          </p:nvSpPr>
          <p:spPr>
            <a:xfrm>
              <a:off x="4860032" y="5122058"/>
              <a:ext cx="1224136" cy="369332"/>
            </a:xfrm>
            <a:prstGeom prst="rect">
              <a:avLst/>
            </a:prstGeom>
            <a:noFill/>
            <a:ln>
              <a:solidFill>
                <a:srgbClr val="002060"/>
              </a:solidFill>
            </a:ln>
          </p:spPr>
          <p:txBody>
            <a:bodyPr wrap="square" rtlCol="0">
              <a:spAutoFit/>
            </a:bodyPr>
            <a:lstStyle/>
            <a:p>
              <a:pPr algn="ctr"/>
              <a:r>
                <a:rPr lang="en-US" altLang="ja-JP" dirty="0" smtClean="0"/>
                <a:t>C</a:t>
              </a:r>
              <a:r>
                <a:rPr lang="ja-JP" altLang="en-US" dirty="0" smtClean="0"/>
                <a:t>遺伝子</a:t>
              </a:r>
              <a:endParaRPr kumimoji="1" lang="ja-JP" altLang="en-US" dirty="0"/>
            </a:p>
          </p:txBody>
        </p:sp>
        <p:cxnSp>
          <p:nvCxnSpPr>
            <p:cNvPr id="40" name="直線コネクタ 39"/>
            <p:cNvCxnSpPr>
              <a:stCxn id="39" idx="3"/>
            </p:cNvCxnSpPr>
            <p:nvPr/>
          </p:nvCxnSpPr>
          <p:spPr>
            <a:xfrm>
              <a:off x="6084168" y="5306724"/>
              <a:ext cx="360040"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線コネクタ 40"/>
            <p:cNvCxnSpPr>
              <a:endCxn id="39" idx="1"/>
            </p:cNvCxnSpPr>
            <p:nvPr/>
          </p:nvCxnSpPr>
          <p:spPr>
            <a:xfrm>
              <a:off x="4572000" y="5306724"/>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6732760" y="5449014"/>
            <a:ext cx="1872208" cy="369332"/>
            <a:chOff x="4572000" y="5122058"/>
            <a:chExt cx="1872208" cy="369332"/>
          </a:xfrm>
        </p:grpSpPr>
        <p:sp>
          <p:nvSpPr>
            <p:cNvPr id="43" name="テキスト ボックス 42"/>
            <p:cNvSpPr txBox="1"/>
            <p:nvPr/>
          </p:nvSpPr>
          <p:spPr>
            <a:xfrm>
              <a:off x="4860032" y="5122058"/>
              <a:ext cx="1224136" cy="369332"/>
            </a:xfrm>
            <a:prstGeom prst="rect">
              <a:avLst/>
            </a:prstGeom>
            <a:noFill/>
            <a:ln>
              <a:solidFill>
                <a:srgbClr val="002060"/>
              </a:solidFill>
            </a:ln>
          </p:spPr>
          <p:txBody>
            <a:bodyPr wrap="square" rtlCol="0">
              <a:spAutoFit/>
            </a:bodyPr>
            <a:lstStyle/>
            <a:p>
              <a:pPr algn="ctr"/>
              <a:r>
                <a:rPr lang="en-US" altLang="ja-JP" dirty="0" smtClean="0"/>
                <a:t>B</a:t>
              </a:r>
              <a:r>
                <a:rPr lang="ja-JP" altLang="en-US" dirty="0" smtClean="0"/>
                <a:t>遺伝子</a:t>
              </a:r>
              <a:endParaRPr kumimoji="1" lang="ja-JP" altLang="en-US" dirty="0"/>
            </a:p>
          </p:txBody>
        </p:sp>
        <p:cxnSp>
          <p:nvCxnSpPr>
            <p:cNvPr id="44" name="直線コネクタ 43"/>
            <p:cNvCxnSpPr>
              <a:stCxn id="43" idx="3"/>
            </p:cNvCxnSpPr>
            <p:nvPr/>
          </p:nvCxnSpPr>
          <p:spPr>
            <a:xfrm>
              <a:off x="6084168" y="5306724"/>
              <a:ext cx="360040"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線コネクタ 44"/>
            <p:cNvCxnSpPr>
              <a:endCxn id="43" idx="1"/>
            </p:cNvCxnSpPr>
            <p:nvPr/>
          </p:nvCxnSpPr>
          <p:spPr>
            <a:xfrm>
              <a:off x="4572000" y="5306724"/>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6" name="グループ化 45"/>
          <p:cNvGrpSpPr/>
          <p:nvPr/>
        </p:nvGrpSpPr>
        <p:grpSpPr>
          <a:xfrm>
            <a:off x="6876776" y="6047710"/>
            <a:ext cx="1872208" cy="369332"/>
            <a:chOff x="4572000" y="5122058"/>
            <a:chExt cx="1872208" cy="369332"/>
          </a:xfrm>
        </p:grpSpPr>
        <p:sp>
          <p:nvSpPr>
            <p:cNvPr id="47" name="テキスト ボックス 46"/>
            <p:cNvSpPr txBox="1"/>
            <p:nvPr/>
          </p:nvSpPr>
          <p:spPr>
            <a:xfrm>
              <a:off x="4860032" y="5122058"/>
              <a:ext cx="1224136" cy="369332"/>
            </a:xfrm>
            <a:prstGeom prst="rect">
              <a:avLst/>
            </a:prstGeom>
            <a:noFill/>
            <a:ln>
              <a:solidFill>
                <a:srgbClr val="002060"/>
              </a:solidFill>
            </a:ln>
          </p:spPr>
          <p:txBody>
            <a:bodyPr wrap="square" rtlCol="0">
              <a:spAutoFit/>
            </a:bodyPr>
            <a:lstStyle/>
            <a:p>
              <a:pPr algn="ctr"/>
              <a:r>
                <a:rPr lang="en-US" altLang="ja-JP" dirty="0" smtClean="0"/>
                <a:t>D</a:t>
              </a:r>
              <a:r>
                <a:rPr lang="ja-JP" altLang="en-US" dirty="0" smtClean="0"/>
                <a:t>遺伝子</a:t>
              </a:r>
              <a:endParaRPr kumimoji="1" lang="ja-JP" altLang="en-US" dirty="0"/>
            </a:p>
          </p:txBody>
        </p:sp>
        <p:cxnSp>
          <p:nvCxnSpPr>
            <p:cNvPr id="48" name="直線コネクタ 47"/>
            <p:cNvCxnSpPr>
              <a:stCxn id="47" idx="3"/>
            </p:cNvCxnSpPr>
            <p:nvPr/>
          </p:nvCxnSpPr>
          <p:spPr>
            <a:xfrm>
              <a:off x="6084168" y="5306724"/>
              <a:ext cx="360040"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線コネクタ 48"/>
            <p:cNvCxnSpPr>
              <a:endCxn id="47" idx="1"/>
            </p:cNvCxnSpPr>
            <p:nvPr/>
          </p:nvCxnSpPr>
          <p:spPr>
            <a:xfrm>
              <a:off x="4572000" y="5306724"/>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5183591" y="6309320"/>
            <a:ext cx="1872208" cy="369332"/>
            <a:chOff x="4572000" y="5122058"/>
            <a:chExt cx="1872208" cy="369332"/>
          </a:xfrm>
        </p:grpSpPr>
        <p:sp>
          <p:nvSpPr>
            <p:cNvPr id="51" name="テキスト ボックス 50"/>
            <p:cNvSpPr txBox="1"/>
            <p:nvPr/>
          </p:nvSpPr>
          <p:spPr>
            <a:xfrm>
              <a:off x="4860032" y="5122058"/>
              <a:ext cx="1224136" cy="369332"/>
            </a:xfrm>
            <a:prstGeom prst="rect">
              <a:avLst/>
            </a:prstGeom>
            <a:noFill/>
            <a:ln>
              <a:solidFill>
                <a:srgbClr val="002060"/>
              </a:solidFill>
            </a:ln>
          </p:spPr>
          <p:txBody>
            <a:bodyPr wrap="square" rtlCol="0">
              <a:spAutoFit/>
            </a:bodyPr>
            <a:lstStyle/>
            <a:p>
              <a:pPr algn="ctr"/>
              <a:r>
                <a:rPr lang="en-US" altLang="ja-JP" dirty="0" smtClean="0"/>
                <a:t>E</a:t>
              </a:r>
              <a:r>
                <a:rPr lang="ja-JP" altLang="en-US" dirty="0" smtClean="0"/>
                <a:t>遺伝子</a:t>
              </a:r>
              <a:endParaRPr kumimoji="1" lang="ja-JP" altLang="en-US" dirty="0"/>
            </a:p>
          </p:txBody>
        </p:sp>
        <p:cxnSp>
          <p:nvCxnSpPr>
            <p:cNvPr id="52" name="直線コネクタ 51"/>
            <p:cNvCxnSpPr>
              <a:stCxn id="51" idx="3"/>
            </p:cNvCxnSpPr>
            <p:nvPr/>
          </p:nvCxnSpPr>
          <p:spPr>
            <a:xfrm>
              <a:off x="6084168" y="5306724"/>
              <a:ext cx="360040"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コネクタ 52"/>
            <p:cNvCxnSpPr>
              <a:endCxn id="51" idx="1"/>
            </p:cNvCxnSpPr>
            <p:nvPr/>
          </p:nvCxnSpPr>
          <p:spPr>
            <a:xfrm>
              <a:off x="4572000" y="5306724"/>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下矢印 53"/>
          <p:cNvSpPr/>
          <p:nvPr/>
        </p:nvSpPr>
        <p:spPr>
          <a:xfrm rot="10800000">
            <a:off x="6258144" y="3609760"/>
            <a:ext cx="684075" cy="1763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ローチャート : 代替処理 54"/>
          <p:cNvSpPr/>
          <p:nvPr/>
        </p:nvSpPr>
        <p:spPr>
          <a:xfrm>
            <a:off x="5914754" y="2780928"/>
            <a:ext cx="1357236" cy="790248"/>
          </a:xfrm>
          <a:prstGeom prst="flowChartAlternateProcess">
            <a:avLst/>
          </a:prstGeom>
          <a:solidFill>
            <a:srgbClr val="FFC00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t>形質</a:t>
            </a:r>
            <a:endParaRPr kumimoji="1" lang="ja-JP" altLang="en-US" sz="2800" dirty="0"/>
          </a:p>
        </p:txBody>
      </p:sp>
      <p:sp>
        <p:nvSpPr>
          <p:cNvPr id="56" name="テキスト ボックス 55"/>
          <p:cNvSpPr txBox="1"/>
          <p:nvPr/>
        </p:nvSpPr>
        <p:spPr>
          <a:xfrm>
            <a:off x="5154001" y="2047642"/>
            <a:ext cx="2820095" cy="707886"/>
          </a:xfrm>
          <a:prstGeom prst="rect">
            <a:avLst/>
          </a:prstGeom>
          <a:noFill/>
        </p:spPr>
        <p:txBody>
          <a:bodyPr wrap="square" rtlCol="0">
            <a:spAutoFit/>
          </a:bodyPr>
          <a:lstStyle/>
          <a:p>
            <a:pPr algn="ctr"/>
            <a:r>
              <a:rPr lang="ja-JP" altLang="en-US" sz="2000" dirty="0" smtClean="0"/>
              <a:t>複数種</a:t>
            </a:r>
            <a:r>
              <a:rPr kumimoji="1" lang="ja-JP" altLang="en-US" sz="2000" dirty="0" smtClean="0"/>
              <a:t>の遺伝子が</a:t>
            </a:r>
            <a:endParaRPr kumimoji="1" lang="en-US" altLang="ja-JP" sz="2000" dirty="0" smtClean="0"/>
          </a:p>
          <a:p>
            <a:pPr algn="ctr"/>
            <a:r>
              <a:rPr kumimoji="1" lang="ja-JP" altLang="en-US" sz="2000" dirty="0" smtClean="0"/>
              <a:t>形質を決める</a:t>
            </a:r>
            <a:endParaRPr kumimoji="1" lang="ja-JP" altLang="en-US" sz="2000" dirty="0"/>
          </a:p>
        </p:txBody>
      </p:sp>
      <p:sp>
        <p:nvSpPr>
          <p:cNvPr id="57" name="テキスト ボックス 56"/>
          <p:cNvSpPr txBox="1"/>
          <p:nvPr/>
        </p:nvSpPr>
        <p:spPr>
          <a:xfrm>
            <a:off x="527770" y="1515914"/>
            <a:ext cx="2820095" cy="523220"/>
          </a:xfrm>
          <a:prstGeom prst="rect">
            <a:avLst/>
          </a:prstGeom>
          <a:noFill/>
        </p:spPr>
        <p:txBody>
          <a:bodyPr wrap="square" rtlCol="0">
            <a:spAutoFit/>
          </a:bodyPr>
          <a:lstStyle/>
          <a:p>
            <a:pPr algn="ctr"/>
            <a:r>
              <a:rPr lang="ja-JP" altLang="en-US" sz="2800" b="1" dirty="0"/>
              <a:t>中学で</a:t>
            </a:r>
            <a:r>
              <a:rPr lang="ja-JP" altLang="en-US" sz="2800" b="1" dirty="0" smtClean="0"/>
              <a:t>は</a:t>
            </a:r>
            <a:r>
              <a:rPr lang="en-US" altLang="ja-JP" sz="2800" b="1" dirty="0" smtClean="0"/>
              <a:t>…</a:t>
            </a:r>
            <a:endParaRPr kumimoji="1" lang="en-US" altLang="ja-JP" sz="2800" b="1" dirty="0" smtClean="0"/>
          </a:p>
        </p:txBody>
      </p:sp>
      <p:sp>
        <p:nvSpPr>
          <p:cNvPr id="58" name="テキスト ボックス 57"/>
          <p:cNvSpPr txBox="1"/>
          <p:nvPr/>
        </p:nvSpPr>
        <p:spPr>
          <a:xfrm>
            <a:off x="5194290" y="1515915"/>
            <a:ext cx="2820095" cy="523220"/>
          </a:xfrm>
          <a:prstGeom prst="rect">
            <a:avLst/>
          </a:prstGeom>
          <a:noFill/>
        </p:spPr>
        <p:txBody>
          <a:bodyPr wrap="square" rtlCol="0">
            <a:spAutoFit/>
          </a:bodyPr>
          <a:lstStyle/>
          <a:p>
            <a:pPr algn="ctr"/>
            <a:r>
              <a:rPr lang="ja-JP" altLang="en-US" sz="2800" b="1" dirty="0" smtClean="0"/>
              <a:t>でも実際は</a:t>
            </a:r>
            <a:r>
              <a:rPr lang="en-US" altLang="ja-JP" sz="2800" b="1" dirty="0" smtClean="0"/>
              <a:t>…</a:t>
            </a:r>
            <a:endParaRPr kumimoji="1" lang="en-US" altLang="ja-JP" sz="2800" b="1" dirty="0" smtClean="0"/>
          </a:p>
        </p:txBody>
      </p:sp>
      <p:sp>
        <p:nvSpPr>
          <p:cNvPr id="1030" name="正方形/長方形 1029"/>
          <p:cNvSpPr/>
          <p:nvPr/>
        </p:nvSpPr>
        <p:spPr>
          <a:xfrm>
            <a:off x="4723193" y="4026273"/>
            <a:ext cx="4025793" cy="12241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t>？？</a:t>
            </a:r>
            <a:r>
              <a:rPr lang="ja-JP" altLang="en-US" sz="3600" dirty="0" smtClean="0"/>
              <a:t>？</a:t>
            </a:r>
            <a:endParaRPr lang="en-US" altLang="ja-JP" sz="3600" dirty="0" smtClean="0"/>
          </a:p>
          <a:p>
            <a:pPr algn="ctr"/>
            <a:r>
              <a:rPr kumimoji="1" lang="ja-JP" altLang="en-US" dirty="0" smtClean="0"/>
              <a:t>（環境要因、作用機序など）</a:t>
            </a:r>
            <a:endParaRPr kumimoji="1" lang="ja-JP" altLang="en-US" dirty="0"/>
          </a:p>
        </p:txBody>
      </p:sp>
    </p:spTree>
    <p:extLst>
      <p:ext uri="{BB962C8B-B14F-4D97-AF65-F5344CB8AC3E}">
        <p14:creationId xmlns:p14="http://schemas.microsoft.com/office/powerpoint/2010/main" val="22928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barn(inVertical)">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500"/>
                                        <p:tgtEl>
                                          <p:spTgt spid="54"/>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P spid="54" grpId="0" animBg="1"/>
      <p:bldP spid="55" grpId="0" animBg="1"/>
      <p:bldP spid="10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smtClean="0"/>
              <a:t>授業のベースは</a:t>
            </a:r>
            <a:r>
              <a:rPr lang="en-US" altLang="ja-JP" sz="3200" dirty="0" smtClean="0"/>
              <a:t>『</a:t>
            </a:r>
            <a:r>
              <a:rPr lang="ja-JP" altLang="en-US" sz="3200" dirty="0" smtClean="0"/>
              <a:t>学び合い</a:t>
            </a:r>
            <a:r>
              <a:rPr lang="en-US" altLang="ja-JP" sz="3200" dirty="0" smtClean="0"/>
              <a:t>』</a:t>
            </a:r>
            <a:endParaRPr kumimoji="1" lang="ja-JP" altLang="en-US" sz="3200" dirty="0"/>
          </a:p>
        </p:txBody>
      </p:sp>
      <p:sp>
        <p:nvSpPr>
          <p:cNvPr id="19" name="コンテンツ プレースホルダー 2"/>
          <p:cNvSpPr>
            <a:spLocks noGrp="1"/>
          </p:cNvSpPr>
          <p:nvPr>
            <p:ph idx="1"/>
          </p:nvPr>
        </p:nvSpPr>
        <p:spPr>
          <a:xfrm>
            <a:off x="539552" y="1268761"/>
            <a:ext cx="8136904" cy="5472608"/>
          </a:xfrm>
        </p:spPr>
        <p:txBody>
          <a:bodyPr>
            <a:noAutofit/>
          </a:bodyPr>
          <a:lstStyle/>
          <a:p>
            <a:pPr marL="0" indent="0">
              <a:buNone/>
            </a:pPr>
            <a:r>
              <a:rPr lang="en-US" altLang="ja-JP" sz="2200" dirty="0" smtClean="0"/>
              <a:t>【</a:t>
            </a:r>
            <a:r>
              <a:rPr lang="ja-JP" altLang="en-US" sz="2200" dirty="0" smtClean="0"/>
              <a:t>授業準備</a:t>
            </a:r>
            <a:r>
              <a:rPr lang="en-US" altLang="ja-JP" sz="2200" dirty="0" smtClean="0"/>
              <a:t>】</a:t>
            </a:r>
          </a:p>
          <a:p>
            <a:pPr marL="0" indent="0">
              <a:buNone/>
            </a:pPr>
            <a:r>
              <a:rPr lang="ja-JP" altLang="en-US" sz="2200" dirty="0" smtClean="0"/>
              <a:t>１．適切</a:t>
            </a:r>
            <a:r>
              <a:rPr lang="ja-JP" altLang="en-US" sz="2200" dirty="0"/>
              <a:t>な目的の設定</a:t>
            </a:r>
            <a:endParaRPr lang="en-US" altLang="ja-JP" sz="2200" dirty="0"/>
          </a:p>
          <a:p>
            <a:pPr marL="0" indent="0">
              <a:buNone/>
            </a:pPr>
            <a:r>
              <a:rPr lang="ja-JP" altLang="en-US" sz="2200" dirty="0" smtClean="0"/>
              <a:t>→「どうやって教えるか（方法）」ではなく「何を理解させるか（目的）」</a:t>
            </a:r>
            <a:endParaRPr lang="en-US" altLang="ja-JP" sz="2200" dirty="0" smtClean="0"/>
          </a:p>
          <a:p>
            <a:pPr marL="0" indent="0">
              <a:buNone/>
            </a:pPr>
            <a:r>
              <a:rPr lang="ja-JP" altLang="en-US" sz="2200" dirty="0"/>
              <a:t>２．</a:t>
            </a:r>
            <a:r>
              <a:rPr lang="ja-JP" altLang="en-US" sz="2200" dirty="0" smtClean="0"/>
              <a:t>学習環境の設定</a:t>
            </a:r>
            <a:endParaRPr lang="en-US" altLang="ja-JP" sz="2200" dirty="0" smtClean="0"/>
          </a:p>
          <a:p>
            <a:pPr marL="0" indent="0">
              <a:buNone/>
            </a:pPr>
            <a:r>
              <a:rPr lang="ja-JP" altLang="en-US" sz="2200" dirty="0" smtClean="0"/>
              <a:t>　①プリントの作製</a:t>
            </a:r>
            <a:endParaRPr lang="en-US" altLang="ja-JP" sz="2200" dirty="0" smtClean="0"/>
          </a:p>
          <a:p>
            <a:pPr marL="0" indent="0">
              <a:buNone/>
            </a:pPr>
            <a:r>
              <a:rPr lang="ja-JP" altLang="en-US" sz="2200" dirty="0" smtClean="0"/>
              <a:t>　　→教科書で足りない部分を補うもの。課題はあくまで補助的に。</a:t>
            </a:r>
            <a:endParaRPr lang="en-US" altLang="ja-JP" sz="2200" dirty="0" smtClean="0"/>
          </a:p>
          <a:p>
            <a:pPr marL="0" indent="0">
              <a:buNone/>
            </a:pPr>
            <a:r>
              <a:rPr lang="ja-JP" altLang="en-US" sz="2200" dirty="0"/>
              <a:t>　</a:t>
            </a:r>
            <a:r>
              <a:rPr lang="ja-JP" altLang="en-US" sz="2200" dirty="0" smtClean="0"/>
              <a:t>②自由に使えるコンテンツの用意</a:t>
            </a:r>
            <a:endParaRPr lang="en-US" altLang="ja-JP" sz="2200" dirty="0" smtClean="0"/>
          </a:p>
          <a:p>
            <a:pPr marL="0" indent="0">
              <a:buNone/>
            </a:pPr>
            <a:r>
              <a:rPr lang="ja-JP" altLang="en-US" sz="2200" dirty="0"/>
              <a:t>　</a:t>
            </a:r>
            <a:r>
              <a:rPr lang="ja-JP" altLang="en-US" sz="2200" dirty="0" smtClean="0"/>
              <a:t>　→</a:t>
            </a:r>
            <a:r>
              <a:rPr lang="ja-JP" altLang="en-US" sz="2200" dirty="0">
                <a:hlinkClick r:id="rId3"/>
              </a:rPr>
              <a:t>ホームページ</a:t>
            </a:r>
            <a:r>
              <a:rPr lang="ja-JP" altLang="en-US" sz="2200" dirty="0"/>
              <a:t>など（まだ理想段階</a:t>
            </a:r>
            <a:r>
              <a:rPr lang="en-US" altLang="ja-JP" sz="2200" dirty="0"/>
              <a:t>…</a:t>
            </a:r>
            <a:r>
              <a:rPr lang="ja-JP" altLang="en-US" sz="2200" dirty="0"/>
              <a:t>実現していません）</a:t>
            </a:r>
            <a:endParaRPr lang="en-US" altLang="ja-JP" sz="2200" dirty="0" smtClean="0"/>
          </a:p>
          <a:p>
            <a:pPr marL="0" indent="0">
              <a:buNone/>
            </a:pPr>
            <a:r>
              <a:rPr lang="en-US" altLang="ja-JP" sz="2200" dirty="0" smtClean="0"/>
              <a:t>【</a:t>
            </a:r>
            <a:r>
              <a:rPr lang="ja-JP" altLang="en-US" sz="2200" dirty="0" smtClean="0"/>
              <a:t>授業</a:t>
            </a:r>
            <a:r>
              <a:rPr lang="en-US" altLang="ja-JP" sz="2200" dirty="0" smtClean="0"/>
              <a:t>】</a:t>
            </a:r>
          </a:p>
          <a:p>
            <a:pPr marL="0" indent="0">
              <a:buNone/>
            </a:pPr>
            <a:r>
              <a:rPr lang="ja-JP" altLang="en-US" sz="2200" dirty="0"/>
              <a:t>１</a:t>
            </a:r>
            <a:r>
              <a:rPr lang="ja-JP" altLang="en-US" sz="2200" dirty="0" smtClean="0"/>
              <a:t>．目的の提示「課題を終わらせることが目的ではない」</a:t>
            </a:r>
            <a:endParaRPr lang="en-US" altLang="ja-JP" sz="2200" dirty="0" smtClean="0"/>
          </a:p>
          <a:p>
            <a:pPr marL="0" indent="0">
              <a:buNone/>
            </a:pPr>
            <a:r>
              <a:rPr lang="ja-JP" altLang="en-US" sz="2200" dirty="0"/>
              <a:t>２</a:t>
            </a:r>
            <a:r>
              <a:rPr lang="ja-JP" altLang="en-US" sz="2200" dirty="0" smtClean="0"/>
              <a:t>．適宜語る「なぜこの授業方法をとるのか」「学ぶってどういうことか」</a:t>
            </a:r>
            <a:r>
              <a:rPr lang="en-US" altLang="ja-JP" sz="2200" dirty="0" smtClean="0"/>
              <a:t>…</a:t>
            </a:r>
            <a:r>
              <a:rPr lang="en-US" altLang="ja-JP" sz="2200" dirty="0" err="1" smtClean="0"/>
              <a:t>etc</a:t>
            </a:r>
            <a:r>
              <a:rPr lang="en-US" altLang="ja-JP" sz="2200" dirty="0" smtClean="0"/>
              <a:t> </a:t>
            </a:r>
            <a:r>
              <a:rPr lang="ja-JP" altLang="en-US" sz="2200" dirty="0" smtClean="0"/>
              <a:t>たまに雑談も。</a:t>
            </a:r>
            <a:endParaRPr lang="en-US" altLang="ja-JP" sz="2200" dirty="0"/>
          </a:p>
          <a:p>
            <a:pPr marL="0" indent="0">
              <a:buNone/>
            </a:pPr>
            <a:r>
              <a:rPr lang="ja-JP" altLang="en-US" sz="2200" dirty="0" smtClean="0"/>
              <a:t>３．集団への評価</a:t>
            </a:r>
            <a:endParaRPr lang="en-US" altLang="ja-JP" sz="2200" dirty="0"/>
          </a:p>
          <a:p>
            <a:pPr marL="0" indent="0">
              <a:buNone/>
            </a:pPr>
            <a:endParaRPr lang="ja-JP" altLang="ja-JP" sz="2200" dirty="0"/>
          </a:p>
        </p:txBody>
      </p:sp>
    </p:spTree>
    <p:extLst>
      <p:ext uri="{BB962C8B-B14F-4D97-AF65-F5344CB8AC3E}">
        <p14:creationId xmlns:p14="http://schemas.microsoft.com/office/powerpoint/2010/main" val="296737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smtClean="0"/>
              <a:t>授業で心掛けていること</a:t>
            </a:r>
            <a:endParaRPr kumimoji="1" lang="ja-JP" altLang="en-US" sz="3200" dirty="0"/>
          </a:p>
        </p:txBody>
      </p:sp>
      <p:sp>
        <p:nvSpPr>
          <p:cNvPr id="19" name="コンテンツ プレースホルダー 2"/>
          <p:cNvSpPr>
            <a:spLocks noGrp="1"/>
          </p:cNvSpPr>
          <p:nvPr>
            <p:ph idx="1"/>
          </p:nvPr>
        </p:nvSpPr>
        <p:spPr>
          <a:xfrm>
            <a:off x="539552" y="1844825"/>
            <a:ext cx="8136904" cy="4896544"/>
          </a:xfrm>
        </p:spPr>
        <p:txBody>
          <a:bodyPr>
            <a:noAutofit/>
          </a:bodyPr>
          <a:lstStyle/>
          <a:p>
            <a:pPr marL="0" indent="0">
              <a:buNone/>
            </a:pPr>
            <a:r>
              <a:rPr lang="ja-JP" altLang="en-US" sz="2800" dirty="0" smtClean="0"/>
              <a:t>１．できるだけ用語はつかわない</a:t>
            </a:r>
            <a:endParaRPr lang="en-US" altLang="ja-JP" sz="2800" dirty="0" smtClean="0"/>
          </a:p>
          <a:p>
            <a:pPr marL="0" indent="0">
              <a:buNone/>
            </a:pPr>
            <a:r>
              <a:rPr lang="ja-JP" altLang="en-US" sz="2800" dirty="0"/>
              <a:t>２</a:t>
            </a:r>
            <a:r>
              <a:rPr lang="ja-JP" altLang="en-US" sz="2800" dirty="0" smtClean="0"/>
              <a:t>．教科書の内容を教えるのではなく、目的を達成することを重視</a:t>
            </a:r>
            <a:endParaRPr lang="en-US" altLang="ja-JP" sz="2800" dirty="0" smtClean="0"/>
          </a:p>
          <a:p>
            <a:pPr marL="0" indent="0">
              <a:buNone/>
            </a:pPr>
            <a:r>
              <a:rPr lang="ja-JP" altLang="en-US" sz="2800" dirty="0"/>
              <a:t>３</a:t>
            </a:r>
            <a:r>
              <a:rPr lang="ja-JP" altLang="en-US" sz="2800" dirty="0" smtClean="0"/>
              <a:t>．教科書の内容を隅々まで教えたりしない</a:t>
            </a:r>
            <a:endParaRPr lang="en-US" altLang="ja-JP" sz="2800" dirty="0" smtClean="0"/>
          </a:p>
          <a:p>
            <a:pPr marL="0" indent="0">
              <a:buNone/>
            </a:pPr>
            <a:r>
              <a:rPr lang="ja-JP" altLang="en-US" sz="2800" dirty="0"/>
              <a:t>４</a:t>
            </a:r>
            <a:r>
              <a:rPr lang="ja-JP" altLang="en-US" sz="2800" dirty="0" smtClean="0"/>
              <a:t>．自分が説明しすぎないようにする</a:t>
            </a:r>
            <a:endParaRPr lang="en-US" altLang="ja-JP" sz="2800" dirty="0" smtClean="0"/>
          </a:p>
          <a:p>
            <a:pPr marL="0" indent="0">
              <a:buNone/>
            </a:pPr>
            <a:r>
              <a:rPr lang="ja-JP" altLang="en-US" sz="2800" dirty="0"/>
              <a:t>５</a:t>
            </a:r>
            <a:r>
              <a:rPr lang="ja-JP" altLang="en-US" sz="2800" dirty="0" smtClean="0"/>
              <a:t>．休み時間と授業の境目が分からなくなるような雰囲気づくり</a:t>
            </a:r>
            <a:endParaRPr lang="en-US" altLang="ja-JP" sz="2800" dirty="0" smtClean="0"/>
          </a:p>
          <a:p>
            <a:pPr marL="0" indent="0">
              <a:buNone/>
            </a:pPr>
            <a:r>
              <a:rPr lang="ja-JP" altLang="en-US" sz="2800" dirty="0"/>
              <a:t>　</a:t>
            </a:r>
            <a:r>
              <a:rPr lang="ja-JP" altLang="en-US" sz="2800" dirty="0" smtClean="0"/>
              <a:t>→すべてうまく行っているわけではない</a:t>
            </a:r>
            <a:endParaRPr lang="en-US" altLang="ja-JP" sz="2800" dirty="0"/>
          </a:p>
          <a:p>
            <a:pPr marL="0" indent="0">
              <a:buNone/>
            </a:pPr>
            <a:r>
              <a:rPr lang="ja-JP" altLang="en-US" sz="2800" dirty="0" smtClean="0"/>
              <a:t>　→生徒が主体的に学ぶことを常に期待する</a:t>
            </a:r>
            <a:endParaRPr lang="en-US" altLang="ja-JP" sz="2800" dirty="0" smtClean="0"/>
          </a:p>
        </p:txBody>
      </p:sp>
    </p:spTree>
    <p:extLst>
      <p:ext uri="{BB962C8B-B14F-4D97-AF65-F5344CB8AC3E}">
        <p14:creationId xmlns:p14="http://schemas.microsoft.com/office/powerpoint/2010/main" val="3052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5" end="5"/>
                                            </p:txEl>
                                          </p:spTgt>
                                        </p:tgtEl>
                                        <p:attrNameLst>
                                          <p:attrName>style.visibility</p:attrName>
                                        </p:attrNameLst>
                                      </p:cBhvr>
                                      <p:to>
                                        <p:strVal val="visible"/>
                                      </p:to>
                                    </p:set>
                                    <p:animEffect transition="in" filter="wipe(left)">
                                      <p:cBhvr>
                                        <p:cTn id="7" dur="500"/>
                                        <p:tgtEl>
                                          <p:spTgt spid="19">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9">
                                            <p:txEl>
                                              <p:pRg st="6" end="6"/>
                                            </p:txEl>
                                          </p:spTgt>
                                        </p:tgtEl>
                                        <p:attrNameLst>
                                          <p:attrName>style.visibility</p:attrName>
                                        </p:attrNameLst>
                                      </p:cBhvr>
                                      <p:to>
                                        <p:strVal val="visible"/>
                                      </p:to>
                                    </p:set>
                                    <p:animEffect transition="in" filter="wipe(left)">
                                      <p:cBhvr>
                                        <p:cTn id="10"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kumimoji="1" lang="ja-JP" altLang="en-US" sz="3200" dirty="0" smtClean="0"/>
              <a:t>都立高校学力スタンダード</a:t>
            </a:r>
            <a:endParaRPr kumimoji="1" lang="ja-JP" altLang="en-US" sz="3200" dirty="0"/>
          </a:p>
        </p:txBody>
      </p:sp>
      <p:sp>
        <p:nvSpPr>
          <p:cNvPr id="19" name="コンテンツ プレースホルダー 2"/>
          <p:cNvSpPr>
            <a:spLocks noGrp="1"/>
          </p:cNvSpPr>
          <p:nvPr>
            <p:ph idx="1"/>
          </p:nvPr>
        </p:nvSpPr>
        <p:spPr>
          <a:xfrm>
            <a:off x="539552" y="1484785"/>
            <a:ext cx="8136904" cy="5040560"/>
          </a:xfrm>
        </p:spPr>
        <p:txBody>
          <a:bodyPr>
            <a:noAutofit/>
          </a:bodyPr>
          <a:lstStyle/>
          <a:p>
            <a:pPr marL="0" indent="0">
              <a:buNone/>
            </a:pPr>
            <a:r>
              <a:rPr lang="ja-JP" altLang="en-US" sz="2200" dirty="0" smtClean="0"/>
              <a:t>今年度から全都立高校で導入</a:t>
            </a:r>
            <a:endParaRPr lang="en-US" altLang="ja-JP" sz="2200" dirty="0" smtClean="0"/>
          </a:p>
          <a:p>
            <a:pPr marL="0" indent="0">
              <a:buNone/>
            </a:pPr>
            <a:r>
              <a:rPr lang="ja-JP" altLang="en-US" sz="2200" dirty="0" smtClean="0"/>
              <a:t>→到達目標を</a:t>
            </a:r>
            <a:r>
              <a:rPr lang="en-US" altLang="ja-JP" sz="2200" dirty="0" smtClean="0"/>
              <a:t>【</a:t>
            </a:r>
            <a:r>
              <a:rPr lang="ja-JP" altLang="en-US" sz="2200" dirty="0" smtClean="0"/>
              <a:t>基礎</a:t>
            </a:r>
            <a:r>
              <a:rPr lang="en-US" altLang="ja-JP" sz="2200" dirty="0" smtClean="0"/>
              <a:t>】</a:t>
            </a:r>
            <a:r>
              <a:rPr lang="ja-JP" altLang="en-US" sz="2200" dirty="0" smtClean="0"/>
              <a:t>・</a:t>
            </a:r>
            <a:r>
              <a:rPr lang="en-US" altLang="ja-JP" sz="2200" dirty="0" smtClean="0"/>
              <a:t>【</a:t>
            </a:r>
            <a:r>
              <a:rPr lang="ja-JP" altLang="en-US" sz="2200" dirty="0" smtClean="0"/>
              <a:t>応用</a:t>
            </a:r>
            <a:r>
              <a:rPr lang="en-US" altLang="ja-JP" sz="2200" dirty="0" smtClean="0"/>
              <a:t>】</a:t>
            </a:r>
            <a:r>
              <a:rPr lang="ja-JP" altLang="en-US" sz="2200" dirty="0" smtClean="0"/>
              <a:t>・</a:t>
            </a:r>
            <a:r>
              <a:rPr lang="en-US" altLang="ja-JP" sz="2200" dirty="0" smtClean="0"/>
              <a:t>【</a:t>
            </a:r>
            <a:r>
              <a:rPr lang="ja-JP" altLang="en-US" sz="2200" dirty="0" smtClean="0"/>
              <a:t>発展</a:t>
            </a:r>
            <a:r>
              <a:rPr lang="en-US" altLang="ja-JP" sz="2200" dirty="0" smtClean="0"/>
              <a:t>】</a:t>
            </a:r>
            <a:r>
              <a:rPr lang="ja-JP" altLang="en-US" sz="2200" dirty="0" smtClean="0"/>
              <a:t>の３つのレベルから学校単位　で選択</a:t>
            </a:r>
            <a:endParaRPr lang="en-US" altLang="ja-JP" sz="2200" dirty="0"/>
          </a:p>
          <a:p>
            <a:pPr marL="0" indent="0">
              <a:buNone/>
            </a:pPr>
            <a:r>
              <a:rPr lang="ja-JP" altLang="en-US" sz="2200" dirty="0" smtClean="0"/>
              <a:t>→年度末に学力調査実施（実施済み）</a:t>
            </a:r>
            <a:endParaRPr lang="en-US" altLang="ja-JP" sz="2200" dirty="0"/>
          </a:p>
          <a:p>
            <a:pPr marL="0" indent="0">
              <a:buNone/>
            </a:pPr>
            <a:r>
              <a:rPr lang="ja-JP" altLang="en-US" sz="2200" dirty="0" smtClean="0"/>
              <a:t>（例）</a:t>
            </a:r>
            <a:r>
              <a:rPr lang="en-US" altLang="ja-JP" sz="2200" dirty="0" smtClean="0"/>
              <a:t>【</a:t>
            </a:r>
            <a:r>
              <a:rPr lang="ja-JP" altLang="en-US" sz="2200" dirty="0" smtClean="0"/>
              <a:t>基礎</a:t>
            </a:r>
            <a:r>
              <a:rPr lang="en-US" altLang="ja-JP" sz="2200" dirty="0" smtClean="0"/>
              <a:t>】</a:t>
            </a:r>
          </a:p>
          <a:p>
            <a:r>
              <a:rPr lang="ja-JP" altLang="ja-JP" sz="1600" dirty="0"/>
              <a:t>□ＤＮＡは二重らせん構造であることを知る。</a:t>
            </a:r>
          </a:p>
          <a:p>
            <a:r>
              <a:rPr lang="ja-JP" altLang="ja-JP" sz="1600" dirty="0"/>
              <a:t>□ゲノムとは何かを知る。</a:t>
            </a:r>
          </a:p>
          <a:p>
            <a:r>
              <a:rPr lang="ja-JP" altLang="ja-JP" sz="1600" dirty="0"/>
              <a:t>□細胞周期とは何かを知る。</a:t>
            </a:r>
          </a:p>
          <a:p>
            <a:r>
              <a:rPr lang="ja-JP" altLang="ja-JP" sz="1600" dirty="0"/>
              <a:t>□染色体がＤＮＡとタンパク質からなることを知る。</a:t>
            </a:r>
          </a:p>
          <a:p>
            <a:r>
              <a:rPr lang="ja-JP" altLang="ja-JP" sz="1600" dirty="0"/>
              <a:t>□体細胞分裂の前後で遺伝情報は同じであることを知る。</a:t>
            </a:r>
          </a:p>
          <a:p>
            <a:r>
              <a:rPr lang="ja-JP" altLang="ja-JP" sz="1600" dirty="0"/>
              <a:t>□遺伝情報の流れが、ＤＮＡの塩基配列からｍＲＮＡの塩基配列へ、ｍＲＮＡの塩基配列からアミノ酸の配列へ、アミノ酸同士が結合してタンパク質が生成される、という流れであることを知る。</a:t>
            </a:r>
          </a:p>
          <a:p>
            <a:r>
              <a:rPr lang="ja-JP" altLang="ja-JP" sz="1600" dirty="0"/>
              <a:t>□生命現象がタンパク質の働きで行われていることを知る。</a:t>
            </a:r>
          </a:p>
          <a:p>
            <a:r>
              <a:rPr lang="ja-JP" altLang="ja-JP" sz="1600" dirty="0"/>
              <a:t>□細胞のもつ遺伝子は同一だが、細胞によって働いている遺伝子が異なることを知る。</a:t>
            </a:r>
          </a:p>
          <a:p>
            <a:pPr marL="0" indent="0">
              <a:buNone/>
            </a:pPr>
            <a:endParaRPr lang="en-US" altLang="ja-JP" sz="1600" dirty="0" smtClean="0"/>
          </a:p>
        </p:txBody>
      </p:sp>
    </p:spTree>
    <p:extLst>
      <p:ext uri="{BB962C8B-B14F-4D97-AF65-F5344CB8AC3E}">
        <p14:creationId xmlns:p14="http://schemas.microsoft.com/office/powerpoint/2010/main" val="1752267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533400"/>
            <a:ext cx="8229600" cy="990600"/>
          </a:xfrm>
        </p:spPr>
        <p:txBody>
          <a:bodyPr>
            <a:normAutofit/>
          </a:bodyPr>
          <a:lstStyle/>
          <a:p>
            <a:pPr algn="ctr"/>
            <a:r>
              <a:rPr kumimoji="1" lang="ja-JP" altLang="en-US" sz="3200" dirty="0" smtClean="0"/>
              <a:t>勤務校の紹介と今年度の授業</a:t>
            </a:r>
            <a:endParaRPr kumimoji="1" lang="ja-JP" altLang="en-US" sz="3200" dirty="0"/>
          </a:p>
        </p:txBody>
      </p:sp>
      <p:sp>
        <p:nvSpPr>
          <p:cNvPr id="8" name="テキスト ボックス 7"/>
          <p:cNvSpPr txBox="1"/>
          <p:nvPr/>
        </p:nvSpPr>
        <p:spPr>
          <a:xfrm>
            <a:off x="395536" y="1340768"/>
            <a:ext cx="8568952" cy="3785652"/>
          </a:xfrm>
          <a:prstGeom prst="rect">
            <a:avLst/>
          </a:prstGeom>
          <a:noFill/>
        </p:spPr>
        <p:txBody>
          <a:bodyPr wrap="square" rtlCol="0">
            <a:spAutoFit/>
          </a:bodyPr>
          <a:lstStyle/>
          <a:p>
            <a:r>
              <a:rPr lang="ja-JP" altLang="en-US" sz="2000" b="1" dirty="0" smtClean="0">
                <a:latin typeface="ＭＳ ゴシック" panose="020B0609070205080204" pitchFamily="49" charset="-128"/>
                <a:ea typeface="ＭＳ ゴシック" panose="020B0609070205080204" pitchFamily="49" charset="-128"/>
              </a:rPr>
              <a:t>勤務校</a:t>
            </a:r>
            <a:r>
              <a:rPr lang="ja-JP" altLang="en-US" sz="2000" dirty="0" smtClean="0">
                <a:latin typeface="ＭＳ ゴシック" panose="020B0609070205080204" pitchFamily="49" charset="-128"/>
                <a:ea typeface="ＭＳ ゴシック" panose="020B0609070205080204" pitchFamily="49" charset="-128"/>
              </a:rPr>
              <a:t>　　　東京都立の高等学校</a:t>
            </a:r>
            <a:endParaRPr lang="en-US" altLang="ja-JP" sz="2000" dirty="0" smtClean="0">
              <a:latin typeface="ＭＳ ゴシック" panose="020B0609070205080204" pitchFamily="49" charset="-128"/>
              <a:ea typeface="ＭＳ ゴシック" panose="020B0609070205080204" pitchFamily="49" charset="-128"/>
            </a:endParaRPr>
          </a:p>
          <a:p>
            <a:r>
              <a:rPr lang="ja-JP" altLang="en-US" sz="2000" b="1" dirty="0" smtClean="0">
                <a:latin typeface="ＭＳ ゴシック" panose="020B0609070205080204" pitchFamily="49" charset="-128"/>
                <a:ea typeface="ＭＳ ゴシック" panose="020B0609070205080204" pitchFamily="49" charset="-128"/>
              </a:rPr>
              <a:t>勤続年数</a:t>
            </a:r>
            <a:r>
              <a:rPr lang="ja-JP" altLang="en-US" sz="2000" dirty="0" smtClean="0">
                <a:latin typeface="ＭＳ ゴシック" panose="020B0609070205080204" pitchFamily="49" charset="-128"/>
                <a:ea typeface="ＭＳ ゴシック" panose="020B0609070205080204" pitchFamily="49" charset="-128"/>
              </a:rPr>
              <a:t>　　４年</a:t>
            </a:r>
            <a:endParaRPr lang="en-US" altLang="ja-JP" sz="2000" dirty="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生徒の進路</a:t>
            </a:r>
            <a:r>
              <a:rPr kumimoji="1" lang="ja-JP" altLang="en-US" sz="2000" dirty="0" smtClean="0">
                <a:latin typeface="ＭＳ ゴシック" panose="020B0609070205080204" pitchFamily="49" charset="-128"/>
                <a:ea typeface="ＭＳ ゴシック" panose="020B0609070205080204" pitchFamily="49" charset="-128"/>
              </a:rPr>
              <a:t>  進学</a:t>
            </a:r>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専門学校  </a:t>
            </a:r>
            <a:r>
              <a:rPr kumimoji="1" lang="en-US" altLang="ja-JP" sz="2000" dirty="0" smtClean="0">
                <a:latin typeface="ＭＳ ゴシック" panose="020B0609070205080204" pitchFamily="49" charset="-128"/>
                <a:ea typeface="ＭＳ ゴシック" panose="020B0609070205080204" pitchFamily="49" charset="-128"/>
              </a:rPr>
              <a:t>50</a:t>
            </a:r>
            <a:r>
              <a:rPr kumimoji="1" lang="ja-JP" altLang="en-US" sz="2000" dirty="0" smtClean="0">
                <a:latin typeface="ＭＳ ゴシック" panose="020B0609070205080204" pitchFamily="49" charset="-128"/>
                <a:ea typeface="ＭＳ ゴシック" panose="020B0609070205080204" pitchFamily="49" charset="-128"/>
              </a:rPr>
              <a:t>名くらい</a:t>
            </a:r>
          </a:p>
          <a:p>
            <a:r>
              <a:rPr kumimoji="1" lang="ja-JP" altLang="en-US" sz="2000" dirty="0" smtClean="0">
                <a:latin typeface="ＭＳ ゴシック" panose="020B0609070205080204" pitchFamily="49" charset="-128"/>
                <a:ea typeface="ＭＳ ゴシック" panose="020B0609070205080204" pitchFamily="49" charset="-128"/>
              </a:rPr>
              <a:t>                  大学</a:t>
            </a:r>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短大 </a:t>
            </a:r>
            <a:r>
              <a:rPr kumimoji="1" lang="en-US" altLang="ja-JP" sz="2000" dirty="0" smtClean="0">
                <a:latin typeface="ＭＳ ゴシック" panose="020B0609070205080204" pitchFamily="49" charset="-128"/>
                <a:ea typeface="ＭＳ ゴシック" panose="020B0609070205080204" pitchFamily="49" charset="-128"/>
              </a:rPr>
              <a:t>40</a:t>
            </a:r>
            <a:r>
              <a:rPr kumimoji="1" lang="ja-JP" altLang="en-US" sz="2000" dirty="0" smtClean="0">
                <a:latin typeface="ＭＳ ゴシック" panose="020B0609070205080204" pitchFamily="49" charset="-128"/>
                <a:ea typeface="ＭＳ ゴシック" panose="020B0609070205080204" pitchFamily="49" charset="-128"/>
              </a:rPr>
              <a:t>名くらい</a:t>
            </a:r>
          </a:p>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（ほとんどが</a:t>
            </a:r>
            <a:r>
              <a:rPr lang="en-US" altLang="ja-JP" sz="2000" dirty="0" smtClean="0">
                <a:latin typeface="ＭＳ ゴシック" panose="020B0609070205080204" pitchFamily="49" charset="-128"/>
                <a:ea typeface="ＭＳ ゴシック" panose="020B0609070205080204" pitchFamily="49" charset="-128"/>
              </a:rPr>
              <a:t>AO</a:t>
            </a:r>
            <a:r>
              <a:rPr lang="ja-JP" altLang="en-US" sz="2000" dirty="0" smtClean="0">
                <a:latin typeface="ＭＳ ゴシック" panose="020B0609070205080204" pitchFamily="49" charset="-128"/>
                <a:ea typeface="ＭＳ ゴシック" panose="020B0609070205080204" pitchFamily="49" charset="-128"/>
              </a:rPr>
              <a:t>入試、指定校推薦、一般推薦で入学）</a:t>
            </a:r>
            <a:endParaRPr kumimoji="1" lang="ja-JP" altLang="en-US"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            就職</a:t>
            </a:r>
            <a:r>
              <a:rPr kumimoji="1" lang="en-US" altLang="ja-JP" sz="2000" dirty="0" smtClean="0">
                <a:latin typeface="ＭＳ ゴシック" panose="020B0609070205080204" pitchFamily="49" charset="-128"/>
                <a:ea typeface="ＭＳ ゴシック" panose="020B0609070205080204" pitchFamily="49" charset="-128"/>
              </a:rPr>
              <a:t>…55</a:t>
            </a:r>
            <a:r>
              <a:rPr kumimoji="1" lang="ja-JP" altLang="en-US" sz="2000" dirty="0" smtClean="0">
                <a:latin typeface="ＭＳ ゴシック" panose="020B0609070205080204" pitchFamily="49" charset="-128"/>
                <a:ea typeface="ＭＳ ゴシック" panose="020B0609070205080204" pitchFamily="49" charset="-128"/>
              </a:rPr>
              <a:t>名くらい</a:t>
            </a:r>
          </a:p>
          <a:p>
            <a:r>
              <a:rPr kumimoji="1" lang="ja-JP" altLang="en-US" sz="2000" dirty="0" smtClean="0">
                <a:latin typeface="ＭＳ ゴシック" panose="020B0609070205080204" pitchFamily="49" charset="-128"/>
                <a:ea typeface="ＭＳ ゴシック" panose="020B0609070205080204" pitchFamily="49" charset="-128"/>
              </a:rPr>
              <a:t>               →受験指導はほとんど行わない</a:t>
            </a:r>
          </a:p>
          <a:p>
            <a:endParaRPr kumimoji="1" lang="en-US" altLang="ja-JP" sz="2000" dirty="0" smtClean="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今年度</a:t>
            </a:r>
            <a:r>
              <a:rPr lang="ja-JP" altLang="en-US" sz="2000" b="1" dirty="0" smtClean="0">
                <a:latin typeface="ＭＳ ゴシック" panose="020B0609070205080204" pitchFamily="49" charset="-128"/>
                <a:ea typeface="ＭＳ ゴシック" panose="020B0609070205080204" pitchFamily="49" charset="-128"/>
              </a:rPr>
              <a:t>の持ちコマ</a:t>
            </a:r>
            <a:endParaRPr kumimoji="1" lang="en-US" altLang="ja-JP" sz="2000" b="1" dirty="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１学年　科学と人間生活　２単位　　１クラス２３名</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４</a:t>
            </a:r>
            <a:endParaRPr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２学年　生物基礎　　　　３単位　　１クラス２０名</a:t>
            </a:r>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２</a:t>
            </a:r>
            <a:r>
              <a:rPr lang="ja-JP" altLang="en-US" sz="2000" dirty="0" smtClean="0">
                <a:latin typeface="ＭＳ ゴシック" panose="020B0609070205080204" pitchFamily="49" charset="-128"/>
                <a:ea typeface="ＭＳ ゴシック" panose="020B0609070205080204" pitchFamily="49" charset="-128"/>
              </a:rPr>
              <a:t>　</a:t>
            </a:r>
            <a:endParaRPr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　　　　　　　　　　　　　　　　　　基本的に理科は少人数展開</a:t>
            </a:r>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28982346"/>
      </p:ext>
    </p:extLst>
  </p:cSld>
  <p:clrMapOvr>
    <a:masterClrMapping/>
  </p:clrMapOvr>
  <mc:AlternateContent xmlns:mc="http://schemas.openxmlformats.org/markup-compatibility/2006">
    <mc:Choice xmlns:p14="http://schemas.microsoft.com/office/powerpoint/2010/main" Requires="p14">
      <p:transition spd="slow" p14:dur="2000" advTm="4668"/>
    </mc:Choice>
    <mc:Fallback>
      <p:transition spd="slow" advTm="466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139952" y="5517233"/>
            <a:ext cx="4968552" cy="276999"/>
          </a:xfrm>
          <a:prstGeom prst="rect">
            <a:avLst/>
          </a:prstGeom>
          <a:noFill/>
        </p:spPr>
        <p:txBody>
          <a:bodyPr wrap="square" rtlCol="0">
            <a:spAutoFit/>
          </a:bodyPr>
          <a:lstStyle/>
          <a:p>
            <a:r>
              <a:rPr lang="ja-JP" altLang="en-US" sz="1200" dirty="0" smtClean="0"/>
              <a:t>第一学習社「高等学校　新生物基礎」より</a:t>
            </a:r>
            <a:endParaRPr kumimoji="1" lang="ja-JP" altLang="en-US" sz="1200" dirty="0"/>
          </a:p>
        </p:txBody>
      </p:sp>
      <p:sp>
        <p:nvSpPr>
          <p:cNvPr id="5" name="タイトル 1"/>
          <p:cNvSpPr>
            <a:spLocks noGrp="1"/>
          </p:cNvSpPr>
          <p:nvPr>
            <p:ph type="title"/>
          </p:nvPr>
        </p:nvSpPr>
        <p:spPr>
          <a:xfrm>
            <a:off x="457200" y="533400"/>
            <a:ext cx="8229600" cy="990600"/>
          </a:xfrm>
        </p:spPr>
        <p:txBody>
          <a:bodyPr>
            <a:normAutofit/>
          </a:bodyPr>
          <a:lstStyle/>
          <a:p>
            <a:pPr algn="ctr"/>
            <a:r>
              <a:rPr lang="ja-JP" altLang="en-US" sz="3200" dirty="0" smtClean="0"/>
              <a:t>分子生物分野が「生物</a:t>
            </a:r>
            <a:r>
              <a:rPr lang="en-US" altLang="ja-JP" sz="3200" dirty="0" smtClean="0"/>
              <a:t>Ⅱ</a:t>
            </a:r>
            <a:r>
              <a:rPr lang="ja-JP" altLang="en-US" sz="3200" dirty="0" smtClean="0"/>
              <a:t>」から「生物基礎」へ</a:t>
            </a:r>
            <a:endParaRPr kumimoji="1" lang="ja-JP" altLang="en-US" sz="3200" dirty="0"/>
          </a:p>
        </p:txBody>
      </p:sp>
      <p:pic>
        <p:nvPicPr>
          <p:cNvPr id="1026" name="Picture 2" descr="C:\Users\T0965225\Desktop\菊池\生物問題集\020_図\05_第2章第2節_遺伝子の働き\カラー_p057_発展_真核細胞における翻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1509" y="2708921"/>
            <a:ext cx="4367956" cy="2804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雲形吹き出し 1"/>
          <p:cNvSpPr/>
          <p:nvPr/>
        </p:nvSpPr>
        <p:spPr>
          <a:xfrm>
            <a:off x="1259632" y="1412777"/>
            <a:ext cx="3312368" cy="1872208"/>
          </a:xfrm>
          <a:prstGeom prst="cloudCallout">
            <a:avLst>
              <a:gd name="adj1" fmla="val 46855"/>
              <a:gd name="adj2" fmla="val 6385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生物</a:t>
            </a:r>
            <a:r>
              <a:rPr lang="en-US" altLang="ja-JP" dirty="0">
                <a:solidFill>
                  <a:schemeClr val="tx1"/>
                </a:solidFill>
              </a:rPr>
              <a:t>Ⅱ</a:t>
            </a:r>
            <a:r>
              <a:rPr lang="ja-JP" altLang="en-US" dirty="0">
                <a:solidFill>
                  <a:schemeClr val="tx1"/>
                </a:solidFill>
              </a:rPr>
              <a:t>にあった高度な内容を文系の生徒にまで教えるのは無理がある</a:t>
            </a:r>
            <a:r>
              <a:rPr lang="ja-JP" altLang="en-US" dirty="0" smtClean="0">
                <a:solidFill>
                  <a:schemeClr val="tx1"/>
                </a:solidFill>
              </a:rPr>
              <a:t>。</a:t>
            </a:r>
            <a:endParaRPr lang="en-US" altLang="ja-JP" dirty="0">
              <a:solidFill>
                <a:schemeClr val="tx1"/>
              </a:solidFill>
            </a:endParaRPr>
          </a:p>
        </p:txBody>
      </p:sp>
      <p:sp>
        <p:nvSpPr>
          <p:cNvPr id="6" name="雲形吹き出し 5"/>
          <p:cNvSpPr/>
          <p:nvPr/>
        </p:nvSpPr>
        <p:spPr>
          <a:xfrm>
            <a:off x="5724128" y="1412777"/>
            <a:ext cx="3455640" cy="1872208"/>
          </a:xfrm>
          <a:prstGeom prst="cloudCallout">
            <a:avLst>
              <a:gd name="adj1" fmla="val -66038"/>
              <a:gd name="adj2" fmla="val 3808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分子</a:t>
            </a:r>
            <a:r>
              <a:rPr lang="ja-JP" altLang="en-US" dirty="0">
                <a:solidFill>
                  <a:schemeClr val="tx1"/>
                </a:solidFill>
              </a:rPr>
              <a:t>レベルの見えない話なんて生徒はイメージできないだろう</a:t>
            </a:r>
            <a:r>
              <a:rPr lang="ja-JP" altLang="en-US" dirty="0" smtClean="0">
                <a:solidFill>
                  <a:schemeClr val="tx1"/>
                </a:solidFill>
              </a:rPr>
              <a:t>。</a:t>
            </a:r>
            <a:endParaRPr lang="en-US" altLang="ja-JP" dirty="0">
              <a:solidFill>
                <a:schemeClr val="tx1"/>
              </a:solidFill>
            </a:endParaRPr>
          </a:p>
        </p:txBody>
      </p:sp>
      <p:sp>
        <p:nvSpPr>
          <p:cNvPr id="7" name="雲形吹き出し 6"/>
          <p:cNvSpPr/>
          <p:nvPr/>
        </p:nvSpPr>
        <p:spPr>
          <a:xfrm>
            <a:off x="288008" y="3573017"/>
            <a:ext cx="2520280" cy="1872208"/>
          </a:xfrm>
          <a:prstGeom prst="cloudCallout">
            <a:avLst>
              <a:gd name="adj1" fmla="val 75918"/>
              <a:gd name="adj2" fmla="val -2500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日常</a:t>
            </a:r>
            <a:r>
              <a:rPr lang="ja-JP" altLang="en-US" dirty="0">
                <a:solidFill>
                  <a:schemeClr val="tx1"/>
                </a:solidFill>
              </a:rPr>
              <a:t>生活や社会との関連を</a:t>
            </a:r>
            <a:r>
              <a:rPr lang="ja-JP" altLang="en-US" dirty="0" smtClean="0">
                <a:solidFill>
                  <a:schemeClr val="tx1"/>
                </a:solidFill>
              </a:rPr>
              <a:t>図りにくい</a:t>
            </a:r>
            <a:r>
              <a:rPr lang="ja-JP" altLang="en-US" dirty="0">
                <a:solidFill>
                  <a:schemeClr val="tx1"/>
                </a:solidFill>
              </a:rPr>
              <a:t>。</a:t>
            </a:r>
            <a:endParaRPr lang="en-US" altLang="ja-JP" dirty="0">
              <a:solidFill>
                <a:schemeClr val="tx1"/>
              </a:solidFill>
            </a:endParaRPr>
          </a:p>
        </p:txBody>
      </p:sp>
      <p:sp>
        <p:nvSpPr>
          <p:cNvPr id="9" name="雲形吹き出し 8"/>
          <p:cNvSpPr/>
          <p:nvPr/>
        </p:nvSpPr>
        <p:spPr>
          <a:xfrm>
            <a:off x="5453980" y="3641282"/>
            <a:ext cx="3455640" cy="1872208"/>
          </a:xfrm>
          <a:prstGeom prst="cloudCallout">
            <a:avLst>
              <a:gd name="adj1" fmla="val -66405"/>
              <a:gd name="adj2" fmla="val -2161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そもそも、生徒は</a:t>
            </a:r>
            <a:r>
              <a:rPr lang="ja-JP" altLang="en-US" dirty="0">
                <a:solidFill>
                  <a:schemeClr val="tx1"/>
                </a:solidFill>
              </a:rPr>
              <a:t>この</a:t>
            </a:r>
            <a:r>
              <a:rPr lang="ja-JP" altLang="en-US" dirty="0" smtClean="0">
                <a:solidFill>
                  <a:schemeClr val="tx1"/>
                </a:solidFill>
              </a:rPr>
              <a:t>分野に興味を持ちにくい。</a:t>
            </a:r>
            <a:endParaRPr lang="en-US" altLang="ja-JP" dirty="0">
              <a:solidFill>
                <a:schemeClr val="tx1"/>
              </a:solidFill>
            </a:endParaRPr>
          </a:p>
        </p:txBody>
      </p:sp>
      <p:sp>
        <p:nvSpPr>
          <p:cNvPr id="10" name="雲形吹き出し 9"/>
          <p:cNvSpPr/>
          <p:nvPr/>
        </p:nvSpPr>
        <p:spPr>
          <a:xfrm>
            <a:off x="2640112" y="5229201"/>
            <a:ext cx="3024336" cy="1368152"/>
          </a:xfrm>
          <a:prstGeom prst="cloudCallout">
            <a:avLst>
              <a:gd name="adj1" fmla="val 4194"/>
              <a:gd name="adj2" fmla="val -8187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何</a:t>
            </a:r>
            <a:r>
              <a:rPr lang="ja-JP" altLang="en-US" dirty="0" smtClean="0">
                <a:solidFill>
                  <a:schemeClr val="tx1"/>
                </a:solidFill>
              </a:rPr>
              <a:t>をどこまで教えればいいの？</a:t>
            </a:r>
            <a:endParaRPr lang="en-US" altLang="ja-JP" dirty="0">
              <a:solidFill>
                <a:schemeClr val="tx1"/>
              </a:solidFill>
            </a:endParaRPr>
          </a:p>
        </p:txBody>
      </p:sp>
      <p:sp>
        <p:nvSpPr>
          <p:cNvPr id="3" name="テキスト ボックス 2"/>
          <p:cNvSpPr txBox="1"/>
          <p:nvPr/>
        </p:nvSpPr>
        <p:spPr>
          <a:xfrm>
            <a:off x="467545" y="3189616"/>
            <a:ext cx="8442076" cy="707886"/>
          </a:xfrm>
          <a:prstGeom prst="rect">
            <a:avLst/>
          </a:prstGeom>
          <a:solidFill>
            <a:srgbClr val="FFC000"/>
          </a:solidFill>
          <a:ln w="38100">
            <a:noFill/>
          </a:ln>
        </p:spPr>
        <p:txBody>
          <a:bodyPr wrap="square" rtlCol="0">
            <a:spAutoFit/>
          </a:bodyPr>
          <a:lstStyle/>
          <a:p>
            <a:r>
              <a:rPr kumimoji="1" lang="ja-JP" altLang="en-US" sz="4000" dirty="0" smtClean="0">
                <a:solidFill>
                  <a:srgbClr val="FF0000"/>
                </a:solidFill>
              </a:rPr>
              <a:t>これまでの生物</a:t>
            </a:r>
            <a:r>
              <a:rPr kumimoji="1" lang="en-US" altLang="ja-JP" sz="4000" dirty="0" smtClean="0">
                <a:solidFill>
                  <a:srgbClr val="FF0000"/>
                </a:solidFill>
              </a:rPr>
              <a:t>Ⅱ</a:t>
            </a:r>
            <a:r>
              <a:rPr kumimoji="1" lang="ja-JP" altLang="en-US" sz="4000" dirty="0" smtClean="0">
                <a:solidFill>
                  <a:srgbClr val="FF0000"/>
                </a:solidFill>
              </a:rPr>
              <a:t>のイメージが強い？</a:t>
            </a:r>
            <a:endParaRPr kumimoji="1" lang="ja-JP" altLang="en-US" sz="4000" dirty="0">
              <a:solidFill>
                <a:srgbClr val="FF0000"/>
              </a:solidFill>
            </a:endParaRPr>
          </a:p>
        </p:txBody>
      </p:sp>
    </p:spTree>
    <p:extLst>
      <p:ext uri="{BB962C8B-B14F-4D97-AF65-F5344CB8AC3E}">
        <p14:creationId xmlns:p14="http://schemas.microsoft.com/office/powerpoint/2010/main" val="17294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anim calcmode="lin" valueType="num">
                                      <p:cBhvr>
                                        <p:cTn id="13" dur="1500" fill="hold"/>
                                        <p:tgtEl>
                                          <p:spTgt spid="7"/>
                                        </p:tgtEl>
                                        <p:attrNameLst>
                                          <p:attrName>ppt_x</p:attrName>
                                        </p:attrNameLst>
                                      </p:cBhvr>
                                      <p:tavLst>
                                        <p:tav tm="0">
                                          <p:val>
                                            <p:strVal val="#ppt_x"/>
                                          </p:val>
                                        </p:tav>
                                        <p:tav tm="100000">
                                          <p:val>
                                            <p:strVal val="#ppt_x"/>
                                          </p:val>
                                        </p:tav>
                                      </p:tavLst>
                                    </p:anim>
                                    <p:anim calcmode="lin" valueType="num">
                                      <p:cBhvr>
                                        <p:cTn id="14" dur="1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500"/>
                                        <p:tgtEl>
                                          <p:spTgt spid="6"/>
                                        </p:tgtEl>
                                      </p:cBhvr>
                                    </p:animEffect>
                                    <p:anim calcmode="lin" valueType="num">
                                      <p:cBhvr>
                                        <p:cTn id="18" dur="1500" fill="hold"/>
                                        <p:tgtEl>
                                          <p:spTgt spid="6"/>
                                        </p:tgtEl>
                                        <p:attrNameLst>
                                          <p:attrName>ppt_x</p:attrName>
                                        </p:attrNameLst>
                                      </p:cBhvr>
                                      <p:tavLst>
                                        <p:tav tm="0">
                                          <p:val>
                                            <p:strVal val="#ppt_x"/>
                                          </p:val>
                                        </p:tav>
                                        <p:tav tm="100000">
                                          <p:val>
                                            <p:strVal val="#ppt_x"/>
                                          </p:val>
                                        </p:tav>
                                      </p:tavLst>
                                    </p:anim>
                                    <p:anim calcmode="lin" valueType="num">
                                      <p:cBhvr>
                                        <p:cTn id="19" dur="1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500"/>
                                        <p:tgtEl>
                                          <p:spTgt spid="10"/>
                                        </p:tgtEl>
                                      </p:cBhvr>
                                    </p:animEffect>
                                    <p:anim calcmode="lin" valueType="num">
                                      <p:cBhvr>
                                        <p:cTn id="23" dur="1500" fill="hold"/>
                                        <p:tgtEl>
                                          <p:spTgt spid="10"/>
                                        </p:tgtEl>
                                        <p:attrNameLst>
                                          <p:attrName>ppt_x</p:attrName>
                                        </p:attrNameLst>
                                      </p:cBhvr>
                                      <p:tavLst>
                                        <p:tav tm="0">
                                          <p:val>
                                            <p:strVal val="#ppt_x"/>
                                          </p:val>
                                        </p:tav>
                                        <p:tav tm="100000">
                                          <p:val>
                                            <p:strVal val="#ppt_x"/>
                                          </p:val>
                                        </p:tav>
                                      </p:tavLst>
                                    </p:anim>
                                    <p:anim calcmode="lin" valueType="num">
                                      <p:cBhvr>
                                        <p:cTn id="24" dur="1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500"/>
                                        <p:tgtEl>
                                          <p:spTgt spid="9"/>
                                        </p:tgtEl>
                                      </p:cBhvr>
                                    </p:animEffect>
                                    <p:anim calcmode="lin" valueType="num">
                                      <p:cBhvr>
                                        <p:cTn id="28" dur="1500" fill="hold"/>
                                        <p:tgtEl>
                                          <p:spTgt spid="9"/>
                                        </p:tgtEl>
                                        <p:attrNameLst>
                                          <p:attrName>ppt_x</p:attrName>
                                        </p:attrNameLst>
                                      </p:cBhvr>
                                      <p:tavLst>
                                        <p:tav tm="0">
                                          <p:val>
                                            <p:strVal val="#ppt_x"/>
                                          </p:val>
                                        </p:tav>
                                        <p:tav tm="100000">
                                          <p:val>
                                            <p:strVal val="#ppt_x"/>
                                          </p:val>
                                        </p:tav>
                                      </p:tavLst>
                                    </p:anim>
                                    <p:anim calcmode="lin" valueType="num">
                                      <p:cBhvr>
                                        <p:cTn id="29"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3200" dirty="0" smtClean="0"/>
              <a:t>現行学習指導要領「生物基礎」</a:t>
            </a:r>
            <a:endParaRPr kumimoji="1" lang="ja-JP" altLang="en-US" sz="3200"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ja-JP" altLang="en-US" dirty="0" smtClean="0"/>
              <a:t>１　</a:t>
            </a:r>
            <a:r>
              <a:rPr lang="ja-JP" altLang="ja-JP" dirty="0" smtClean="0"/>
              <a:t>目標</a:t>
            </a:r>
            <a:endParaRPr lang="ja-JP" altLang="ja-JP" dirty="0"/>
          </a:p>
          <a:p>
            <a:pPr marL="0" indent="0">
              <a:buNone/>
            </a:pPr>
            <a:r>
              <a:rPr lang="ja-JP" altLang="en-US" dirty="0" smtClean="0"/>
              <a:t>　</a:t>
            </a:r>
            <a:r>
              <a:rPr lang="ja-JP" altLang="ja-JP" b="1" u="sng" dirty="0" smtClean="0"/>
              <a:t>日常</a:t>
            </a:r>
            <a:r>
              <a:rPr lang="ja-JP" altLang="ja-JP" b="1" u="sng" dirty="0"/>
              <a:t>生活や社会との関連を図りながら</a:t>
            </a:r>
            <a:r>
              <a:rPr lang="ja-JP" altLang="ja-JP" dirty="0"/>
              <a:t>生物や生物現象への関心を高め，目的意識をもって観察，実験などを行い，生物学的に探究する能力と態度を育てるとともに，生物学の基本的な概念や原理・法則を理解させ，科学的な見方や考え方を養う。</a:t>
            </a:r>
          </a:p>
          <a:p>
            <a:endParaRPr kumimoji="1" lang="en-US" altLang="ja-JP" dirty="0" smtClean="0"/>
          </a:p>
          <a:p>
            <a:pPr marL="0" indent="0">
              <a:buNone/>
            </a:pPr>
            <a:r>
              <a:rPr lang="ja-JP" altLang="en-US" dirty="0" smtClean="0"/>
              <a:t>２　内容</a:t>
            </a:r>
            <a:endParaRPr lang="en-US" altLang="ja-JP" dirty="0" smtClean="0"/>
          </a:p>
          <a:p>
            <a:pPr marL="0" indent="0">
              <a:buNone/>
            </a:pPr>
            <a:r>
              <a:rPr lang="ja-JP" altLang="en-US" dirty="0" smtClean="0"/>
              <a:t>　</a:t>
            </a:r>
            <a:r>
              <a:rPr lang="en-US" altLang="ja-JP" dirty="0" smtClean="0"/>
              <a:t>(</a:t>
            </a:r>
            <a:r>
              <a:rPr lang="en-US" altLang="ja-JP" sz="2300" dirty="0"/>
              <a:t>1) </a:t>
            </a:r>
            <a:r>
              <a:rPr lang="ja-JP" altLang="ja-JP" sz="2300" dirty="0"/>
              <a:t>生物と遺伝子</a:t>
            </a:r>
          </a:p>
          <a:p>
            <a:pPr marL="274320" lvl="1" indent="0">
              <a:buNone/>
            </a:pPr>
            <a:r>
              <a:rPr lang="ja-JP" altLang="ja-JP" sz="2300" dirty="0" smtClean="0"/>
              <a:t>生物</a:t>
            </a:r>
            <a:r>
              <a:rPr lang="ja-JP" altLang="ja-JP" sz="2300" dirty="0"/>
              <a:t>と遺伝子について観察，実験などを通して探究し，細胞の働き及びＤＮＡの構造と機能の</a:t>
            </a:r>
            <a:r>
              <a:rPr lang="ja-JP" altLang="ja-JP" sz="2300" dirty="0" smtClean="0"/>
              <a:t>概要を</a:t>
            </a:r>
            <a:r>
              <a:rPr lang="ja-JP" altLang="ja-JP" sz="2300" dirty="0"/>
              <a:t>理解させ，生物についての共通性と多様性の視点を身に付けさせる。</a:t>
            </a:r>
          </a:p>
          <a:p>
            <a:pPr marL="548640" lvl="2" indent="0">
              <a:buNone/>
            </a:pPr>
            <a:r>
              <a:rPr lang="ja-JP" altLang="ja-JP" sz="2300" dirty="0" smtClean="0"/>
              <a:t>ア </a:t>
            </a:r>
            <a:r>
              <a:rPr lang="ja-JP" altLang="ja-JP" sz="2300" dirty="0"/>
              <a:t>生物の特徴</a:t>
            </a:r>
          </a:p>
          <a:p>
            <a:pPr marL="822960" lvl="3" indent="0">
              <a:buNone/>
            </a:pPr>
            <a:r>
              <a:rPr lang="en-US" altLang="ja-JP" sz="2100" dirty="0"/>
              <a:t>(</a:t>
            </a:r>
            <a:r>
              <a:rPr lang="ja-JP" altLang="ja-JP" sz="2100" dirty="0"/>
              <a:t>ｱ</a:t>
            </a:r>
            <a:r>
              <a:rPr lang="en-US" altLang="ja-JP" sz="2100" dirty="0"/>
              <a:t>) </a:t>
            </a:r>
            <a:r>
              <a:rPr lang="ja-JP" altLang="ja-JP" sz="2100" dirty="0"/>
              <a:t>生物の共通性と多様性</a:t>
            </a:r>
          </a:p>
          <a:p>
            <a:pPr marL="1005840" lvl="4" indent="0">
              <a:buNone/>
            </a:pPr>
            <a:r>
              <a:rPr lang="ja-JP" altLang="ja-JP" sz="1900" dirty="0"/>
              <a:t>生物は多様でありながら共通性をもっていることを理解すること。</a:t>
            </a:r>
          </a:p>
          <a:p>
            <a:pPr marL="822960" lvl="3" indent="0">
              <a:buNone/>
            </a:pPr>
            <a:r>
              <a:rPr lang="en-US" altLang="ja-JP" sz="2100" dirty="0"/>
              <a:t>(</a:t>
            </a:r>
            <a:r>
              <a:rPr lang="ja-JP" altLang="ja-JP" sz="2100" dirty="0"/>
              <a:t>ｲ</a:t>
            </a:r>
            <a:r>
              <a:rPr lang="en-US" altLang="ja-JP" sz="2100" dirty="0"/>
              <a:t>) </a:t>
            </a:r>
            <a:r>
              <a:rPr lang="ja-JP" altLang="ja-JP" sz="2100" dirty="0"/>
              <a:t>細胞とエネルギー</a:t>
            </a:r>
          </a:p>
          <a:p>
            <a:pPr marL="1005840" lvl="4" indent="0">
              <a:buNone/>
            </a:pPr>
            <a:r>
              <a:rPr lang="ja-JP" altLang="ja-JP" sz="1900" dirty="0"/>
              <a:t>生命活動に必要なエネルギーと代謝について理解すること。</a:t>
            </a:r>
          </a:p>
          <a:p>
            <a:pPr marL="548640" lvl="2" indent="0">
              <a:buNone/>
            </a:pPr>
            <a:r>
              <a:rPr lang="ja-JP" altLang="ja-JP" sz="2300" dirty="0"/>
              <a:t>イ 遺伝子とその働き</a:t>
            </a:r>
          </a:p>
          <a:p>
            <a:pPr marL="822960" lvl="3" indent="0">
              <a:buNone/>
            </a:pPr>
            <a:r>
              <a:rPr lang="en-US" altLang="ja-JP" sz="2100" dirty="0"/>
              <a:t>(</a:t>
            </a:r>
            <a:r>
              <a:rPr lang="ja-JP" altLang="ja-JP" sz="2100" dirty="0"/>
              <a:t>ｱ</a:t>
            </a:r>
            <a:r>
              <a:rPr lang="en-US" altLang="ja-JP" sz="2100" dirty="0"/>
              <a:t>) </a:t>
            </a:r>
            <a:r>
              <a:rPr lang="ja-JP" altLang="ja-JP" sz="2100" dirty="0"/>
              <a:t>遺伝情報とＤＮＡ</a:t>
            </a:r>
          </a:p>
          <a:p>
            <a:pPr marL="1005840" lvl="4" indent="0">
              <a:buNone/>
            </a:pPr>
            <a:r>
              <a:rPr lang="ja-JP" altLang="ja-JP" sz="1900" dirty="0"/>
              <a:t>遺伝情報を担う物質としてのＤＮＡの特徴について理解すること。</a:t>
            </a:r>
          </a:p>
          <a:p>
            <a:pPr marL="822960" lvl="3" indent="0">
              <a:buNone/>
            </a:pPr>
            <a:r>
              <a:rPr lang="en-US" altLang="ja-JP" sz="2100" dirty="0"/>
              <a:t>(</a:t>
            </a:r>
            <a:r>
              <a:rPr lang="ja-JP" altLang="ja-JP" sz="2100" dirty="0"/>
              <a:t>ｲ</a:t>
            </a:r>
            <a:r>
              <a:rPr lang="en-US" altLang="ja-JP" sz="2100" dirty="0"/>
              <a:t>) </a:t>
            </a:r>
            <a:r>
              <a:rPr lang="ja-JP" altLang="ja-JP" sz="2100" dirty="0"/>
              <a:t>遺伝情報の分配</a:t>
            </a:r>
          </a:p>
          <a:p>
            <a:pPr marL="1005840" lvl="4" indent="0">
              <a:buNone/>
            </a:pPr>
            <a:r>
              <a:rPr lang="ja-JP" altLang="ja-JP" sz="1900" dirty="0"/>
              <a:t>ＤＮＡが複製され分配されることにより，遺伝情報が伝えられることを理解すること。</a:t>
            </a:r>
          </a:p>
          <a:p>
            <a:pPr marL="822960" lvl="3" indent="0">
              <a:buNone/>
            </a:pPr>
            <a:r>
              <a:rPr lang="en-US" altLang="ja-JP" sz="2100" dirty="0"/>
              <a:t>(</a:t>
            </a:r>
            <a:r>
              <a:rPr lang="ja-JP" altLang="ja-JP" sz="2100" dirty="0"/>
              <a:t>ｳ</a:t>
            </a:r>
            <a:r>
              <a:rPr lang="en-US" altLang="ja-JP" sz="2100" dirty="0"/>
              <a:t>) </a:t>
            </a:r>
            <a:r>
              <a:rPr lang="ja-JP" altLang="ja-JP" sz="2100" dirty="0"/>
              <a:t>遺伝情報とタンパク質の合成</a:t>
            </a:r>
          </a:p>
          <a:p>
            <a:pPr marL="1005840" lvl="4" indent="0">
              <a:buNone/>
            </a:pPr>
            <a:r>
              <a:rPr lang="ja-JP" altLang="ja-JP" sz="1900" dirty="0"/>
              <a:t>ＤＮＡの情報に基づいてタンパク質が合成されることを理解すること。</a:t>
            </a:r>
          </a:p>
          <a:p>
            <a:pPr marL="0" indent="0">
              <a:buNone/>
            </a:pPr>
            <a:endParaRPr kumimoji="1" lang="ja-JP" altLang="en-US" dirty="0"/>
          </a:p>
        </p:txBody>
      </p:sp>
      <p:sp>
        <p:nvSpPr>
          <p:cNvPr id="4" name="正方形/長方形 3"/>
          <p:cNvSpPr/>
          <p:nvPr/>
        </p:nvSpPr>
        <p:spPr>
          <a:xfrm>
            <a:off x="971600" y="4850110"/>
            <a:ext cx="6408712" cy="1531218"/>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736505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pPr marL="0" indent="0">
              <a:buNone/>
            </a:pPr>
            <a:r>
              <a:rPr lang="ja-JP" altLang="en-US" sz="2000" dirty="0" smtClean="0"/>
              <a:t>３　内容の取扱い</a:t>
            </a:r>
            <a:endParaRPr lang="en-US" altLang="ja-JP" sz="2000" dirty="0" smtClean="0"/>
          </a:p>
          <a:p>
            <a:pPr marL="274320" lvl="1" indent="0">
              <a:buNone/>
            </a:pPr>
            <a:r>
              <a:rPr lang="ja-JP" altLang="ja-JP" sz="1800" dirty="0" smtClean="0"/>
              <a:t>ア </a:t>
            </a:r>
            <a:r>
              <a:rPr lang="ja-JP" altLang="ja-JP" sz="1800" dirty="0"/>
              <a:t>内容の</a:t>
            </a:r>
            <a:r>
              <a:rPr lang="en-US" altLang="ja-JP" sz="1800" dirty="0"/>
              <a:t>(1)</a:t>
            </a:r>
            <a:r>
              <a:rPr lang="ja-JP" altLang="ja-JP" sz="1800" dirty="0"/>
              <a:t>のアの</a:t>
            </a:r>
            <a:r>
              <a:rPr lang="en-US" altLang="ja-JP" sz="1800" dirty="0"/>
              <a:t>(</a:t>
            </a:r>
            <a:r>
              <a:rPr lang="ja-JP" altLang="ja-JP" sz="1800" dirty="0"/>
              <a:t>ｱ</a:t>
            </a:r>
            <a:r>
              <a:rPr lang="en-US" altLang="ja-JP" sz="1800" dirty="0"/>
              <a:t>)</a:t>
            </a:r>
            <a:r>
              <a:rPr lang="ja-JP" altLang="ja-JP" sz="1800" dirty="0"/>
              <a:t>については，生物が共通性を保ちながら進化し多様化してきたこと</a:t>
            </a:r>
            <a:r>
              <a:rPr lang="ja-JP" altLang="ja-JP" sz="1800" dirty="0" smtClean="0"/>
              <a:t>，その</a:t>
            </a:r>
            <a:r>
              <a:rPr lang="ja-JP" altLang="ja-JP" sz="1800" dirty="0"/>
              <a:t>共通性は起源の共有に由来することを扱うこと。その際，原核生物と真核生物の観察を行うこと。</a:t>
            </a:r>
            <a:r>
              <a:rPr lang="en-US" altLang="ja-JP" sz="1800" dirty="0"/>
              <a:t>(</a:t>
            </a:r>
            <a:r>
              <a:rPr lang="ja-JP" altLang="ja-JP" sz="1800" dirty="0"/>
              <a:t>ｲ</a:t>
            </a:r>
            <a:r>
              <a:rPr lang="en-US" altLang="ja-JP" sz="1800" dirty="0"/>
              <a:t>)</a:t>
            </a:r>
            <a:r>
              <a:rPr lang="ja-JP" altLang="ja-JP" sz="1800" dirty="0"/>
              <a:t>については，呼吸と光合成の概要を扱うこと。その際，酵素の触媒作用やＡＴＰの役割，ミトコンドリアと葉緑体の起源にも触れること</a:t>
            </a:r>
            <a:r>
              <a:rPr lang="ja-JP" altLang="ja-JP" sz="1800" dirty="0" smtClean="0"/>
              <a:t>。</a:t>
            </a:r>
            <a:endParaRPr lang="en-US" altLang="ja-JP" sz="1800" dirty="0" smtClean="0"/>
          </a:p>
          <a:p>
            <a:pPr marL="0" indent="0">
              <a:buNone/>
            </a:pPr>
            <a:endParaRPr lang="ja-JP" altLang="ja-JP" sz="1800" dirty="0"/>
          </a:p>
          <a:p>
            <a:pPr marL="274320" lvl="1" indent="0">
              <a:buNone/>
            </a:pPr>
            <a:r>
              <a:rPr lang="ja-JP" altLang="ja-JP" sz="1800" dirty="0"/>
              <a:t>イの</a:t>
            </a:r>
            <a:r>
              <a:rPr lang="en-US" altLang="ja-JP" sz="1800" dirty="0"/>
              <a:t>(</a:t>
            </a:r>
            <a:r>
              <a:rPr lang="ja-JP" altLang="ja-JP" sz="1800" dirty="0"/>
              <a:t>ｱ</a:t>
            </a:r>
            <a:r>
              <a:rPr lang="en-US" altLang="ja-JP" sz="1800" dirty="0"/>
              <a:t>)</a:t>
            </a:r>
            <a:r>
              <a:rPr lang="ja-JP" altLang="ja-JP" sz="1800" dirty="0"/>
              <a:t>については，</a:t>
            </a:r>
            <a:r>
              <a:rPr lang="ja-JP" altLang="ja-JP" sz="1800" u="sng" dirty="0">
                <a:solidFill>
                  <a:srgbClr val="FF0000"/>
                </a:solidFill>
              </a:rPr>
              <a:t>ＤＮＡの二重らせん構造</a:t>
            </a:r>
            <a:r>
              <a:rPr lang="ja-JP" altLang="ja-JP" sz="1800" dirty="0"/>
              <a:t>と</a:t>
            </a:r>
            <a:r>
              <a:rPr lang="ja-JP" altLang="ja-JP" sz="1800" u="sng" dirty="0">
                <a:solidFill>
                  <a:srgbClr val="FF0000"/>
                </a:solidFill>
              </a:rPr>
              <a:t>塩基の相補性</a:t>
            </a:r>
            <a:r>
              <a:rPr lang="ja-JP" altLang="ja-JP" sz="1800" dirty="0"/>
              <a:t>を扱うこと。また，</a:t>
            </a:r>
            <a:r>
              <a:rPr lang="ja-JP" altLang="ja-JP" sz="1800" u="sng" dirty="0">
                <a:solidFill>
                  <a:srgbClr val="FF0000"/>
                </a:solidFill>
              </a:rPr>
              <a:t>遺伝子とゲノムとの関係</a:t>
            </a:r>
            <a:r>
              <a:rPr lang="ja-JP" altLang="ja-JP" sz="1800" dirty="0"/>
              <a:t>に触れること。</a:t>
            </a:r>
            <a:r>
              <a:rPr lang="en-US" altLang="ja-JP" sz="1800" dirty="0"/>
              <a:t>(</a:t>
            </a:r>
            <a:r>
              <a:rPr lang="ja-JP" altLang="ja-JP" sz="1800" dirty="0"/>
              <a:t>ｲ</a:t>
            </a:r>
            <a:r>
              <a:rPr lang="en-US" altLang="ja-JP" sz="1800" dirty="0"/>
              <a:t>)</a:t>
            </a:r>
            <a:r>
              <a:rPr lang="ja-JP" altLang="ja-JP" sz="1800" dirty="0"/>
              <a:t>については，</a:t>
            </a:r>
            <a:r>
              <a:rPr lang="ja-JP" altLang="ja-JP" sz="1800" u="sng" dirty="0">
                <a:solidFill>
                  <a:srgbClr val="FF0000"/>
                </a:solidFill>
              </a:rPr>
              <a:t>細胞周期</a:t>
            </a:r>
            <a:r>
              <a:rPr lang="ja-JP" altLang="ja-JP" sz="1800" dirty="0"/>
              <a:t>と関連付けて扱うこと。</a:t>
            </a:r>
            <a:r>
              <a:rPr lang="en-US" altLang="ja-JP" sz="1800" dirty="0"/>
              <a:t>(</a:t>
            </a:r>
            <a:r>
              <a:rPr lang="ja-JP" altLang="ja-JP" sz="1800" dirty="0"/>
              <a:t>ｳ</a:t>
            </a:r>
            <a:r>
              <a:rPr lang="en-US" altLang="ja-JP" sz="1800" dirty="0"/>
              <a:t>)</a:t>
            </a:r>
            <a:r>
              <a:rPr lang="ja-JP" altLang="ja-JP" sz="1800" dirty="0"/>
              <a:t>については，</a:t>
            </a:r>
            <a:r>
              <a:rPr lang="ja-JP" altLang="ja-JP" sz="1800" u="sng" dirty="0">
                <a:solidFill>
                  <a:srgbClr val="FF0000"/>
                </a:solidFill>
              </a:rPr>
              <a:t>転写と翻訳</a:t>
            </a:r>
            <a:r>
              <a:rPr lang="ja-JP" altLang="ja-JP" sz="1800" dirty="0"/>
              <a:t>の概要を扱うこと。その際，</a:t>
            </a:r>
            <a:r>
              <a:rPr lang="ja-JP" altLang="ja-JP" sz="1800" b="1" u="sng" dirty="0">
                <a:solidFill>
                  <a:srgbClr val="FF0000"/>
                </a:solidFill>
              </a:rPr>
              <a:t>タンパク質の生命現象における重要性にも触れる</a:t>
            </a:r>
            <a:r>
              <a:rPr lang="ja-JP" altLang="ja-JP" sz="1800" dirty="0"/>
              <a:t>こと。また，</a:t>
            </a:r>
            <a:r>
              <a:rPr lang="ja-JP" altLang="ja-JP" sz="1800" dirty="0">
                <a:solidFill>
                  <a:srgbClr val="FF0000"/>
                </a:solidFill>
              </a:rPr>
              <a:t>すべての遺伝子が常に発現しているわけではない</a:t>
            </a:r>
            <a:r>
              <a:rPr lang="ja-JP" altLang="ja-JP" sz="1800" dirty="0"/>
              <a:t>ことにも触れること。</a:t>
            </a:r>
          </a:p>
        </p:txBody>
      </p:sp>
      <p:sp>
        <p:nvSpPr>
          <p:cNvPr id="5" name="タイトル 1"/>
          <p:cNvSpPr>
            <a:spLocks noGrp="1"/>
          </p:cNvSpPr>
          <p:nvPr>
            <p:ph type="title"/>
          </p:nvPr>
        </p:nvSpPr>
        <p:spPr>
          <a:xfrm>
            <a:off x="457200" y="533400"/>
            <a:ext cx="8229600" cy="990600"/>
          </a:xfrm>
        </p:spPr>
        <p:txBody>
          <a:bodyPr>
            <a:normAutofit/>
          </a:bodyPr>
          <a:lstStyle/>
          <a:p>
            <a:pPr algn="ctr"/>
            <a:r>
              <a:rPr lang="ja-JP" altLang="en-US" sz="3200" dirty="0" smtClean="0"/>
              <a:t>現行学習指導要領「生物基礎」</a:t>
            </a:r>
            <a:endParaRPr kumimoji="1" lang="ja-JP" altLang="en-US" sz="3200" dirty="0"/>
          </a:p>
        </p:txBody>
      </p:sp>
    </p:spTree>
    <p:extLst>
      <p:ext uri="{BB962C8B-B14F-4D97-AF65-F5344CB8AC3E}">
        <p14:creationId xmlns:p14="http://schemas.microsoft.com/office/powerpoint/2010/main" val="1985195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560" y="1412776"/>
            <a:ext cx="7776864" cy="4536504"/>
          </a:xfrm>
        </p:spPr>
        <p:txBody>
          <a:bodyPr>
            <a:normAutofit fontScale="92500" lnSpcReduction="10000"/>
          </a:bodyPr>
          <a:lstStyle/>
          <a:p>
            <a:pPr marL="0" indent="0">
              <a:buNone/>
            </a:pPr>
            <a:r>
              <a:rPr lang="en-US" altLang="ja-JP" sz="2300" dirty="0" smtClean="0"/>
              <a:t>【DNA</a:t>
            </a:r>
            <a:r>
              <a:rPr lang="ja-JP" altLang="en-US" sz="2300" dirty="0" smtClean="0"/>
              <a:t>の構造</a:t>
            </a:r>
            <a:r>
              <a:rPr lang="en-US" altLang="ja-JP" sz="2300" dirty="0" smtClean="0"/>
              <a:t>】</a:t>
            </a:r>
          </a:p>
          <a:p>
            <a:pPr marL="0" indent="0">
              <a:buNone/>
            </a:pPr>
            <a:r>
              <a:rPr lang="ja-JP" altLang="en-US" sz="2300" dirty="0" smtClean="0"/>
              <a:t>　　①　二重らせん構造</a:t>
            </a:r>
            <a:endParaRPr lang="en-US" altLang="ja-JP" sz="2300" dirty="0" smtClean="0"/>
          </a:p>
          <a:p>
            <a:pPr marL="0" indent="0">
              <a:buNone/>
            </a:pPr>
            <a:r>
              <a:rPr lang="ja-JP" altLang="en-US" sz="2300" dirty="0" smtClean="0"/>
              <a:t>　　②　塩基の相補性</a:t>
            </a:r>
            <a:endParaRPr lang="en-US" altLang="ja-JP" sz="2300" dirty="0" smtClean="0"/>
          </a:p>
          <a:p>
            <a:pPr marL="0" indent="0">
              <a:buNone/>
            </a:pPr>
            <a:r>
              <a:rPr lang="en-US" altLang="ja-JP" sz="2300" dirty="0" smtClean="0"/>
              <a:t>【</a:t>
            </a:r>
            <a:r>
              <a:rPr lang="ja-JP" altLang="en-US" sz="2300" dirty="0" smtClean="0"/>
              <a:t>遺伝子とゲノム</a:t>
            </a:r>
            <a:r>
              <a:rPr lang="en-US" altLang="ja-JP" sz="2300" dirty="0" smtClean="0"/>
              <a:t>】</a:t>
            </a:r>
          </a:p>
          <a:p>
            <a:pPr marL="0" indent="0">
              <a:buNone/>
            </a:pPr>
            <a:r>
              <a:rPr lang="ja-JP" altLang="en-US" sz="2300" dirty="0" smtClean="0"/>
              <a:t>　　①　遺伝子、ゲノムの正しい理解</a:t>
            </a:r>
            <a:endParaRPr lang="en-US" altLang="ja-JP" sz="2300" dirty="0" smtClean="0"/>
          </a:p>
          <a:p>
            <a:pPr marL="0" indent="0">
              <a:buNone/>
            </a:pPr>
            <a:r>
              <a:rPr lang="en-US" altLang="ja-JP" sz="2300" dirty="0" smtClean="0"/>
              <a:t>【DNA</a:t>
            </a:r>
            <a:r>
              <a:rPr lang="ja-JP" altLang="en-US" sz="2300" dirty="0" smtClean="0"/>
              <a:t>の挙動</a:t>
            </a:r>
            <a:r>
              <a:rPr lang="en-US" altLang="ja-JP" sz="2300" dirty="0" smtClean="0"/>
              <a:t>】</a:t>
            </a:r>
          </a:p>
          <a:p>
            <a:pPr marL="0" indent="0">
              <a:buNone/>
            </a:pPr>
            <a:r>
              <a:rPr lang="ja-JP" altLang="en-US" sz="2300" dirty="0" smtClean="0"/>
              <a:t>　　①　複製</a:t>
            </a:r>
            <a:endParaRPr lang="en-US" altLang="ja-JP" sz="2300" dirty="0" smtClean="0"/>
          </a:p>
          <a:p>
            <a:pPr marL="0" indent="0">
              <a:buNone/>
            </a:pPr>
            <a:r>
              <a:rPr lang="ja-JP" altLang="en-US" sz="2300" dirty="0" smtClean="0"/>
              <a:t>　　②　細胞周期</a:t>
            </a:r>
            <a:endParaRPr lang="en-US" altLang="ja-JP" sz="2300" dirty="0" smtClean="0"/>
          </a:p>
          <a:p>
            <a:pPr marL="0" indent="0">
              <a:buNone/>
            </a:pPr>
            <a:r>
              <a:rPr lang="en-US" altLang="ja-JP" sz="2300" dirty="0" smtClean="0"/>
              <a:t>【DNA</a:t>
            </a:r>
            <a:r>
              <a:rPr lang="ja-JP" altLang="en-US" sz="2300" dirty="0" smtClean="0"/>
              <a:t>の機能</a:t>
            </a:r>
            <a:r>
              <a:rPr lang="en-US" altLang="ja-JP" sz="2300" dirty="0" smtClean="0"/>
              <a:t>】</a:t>
            </a:r>
          </a:p>
          <a:p>
            <a:pPr marL="0" indent="0">
              <a:buNone/>
            </a:pPr>
            <a:r>
              <a:rPr lang="ja-JP" altLang="en-US" sz="2300" dirty="0" smtClean="0"/>
              <a:t>　　①　転写</a:t>
            </a:r>
            <a:r>
              <a:rPr lang="ja-JP" altLang="en-US" sz="2300" dirty="0"/>
              <a:t>と</a:t>
            </a:r>
            <a:r>
              <a:rPr lang="ja-JP" altLang="en-US" sz="2300" dirty="0" smtClean="0"/>
              <a:t>翻訳</a:t>
            </a:r>
            <a:endParaRPr lang="en-US" altLang="ja-JP" sz="2300" dirty="0" smtClean="0"/>
          </a:p>
          <a:p>
            <a:pPr marL="0" indent="0">
              <a:buNone/>
            </a:pPr>
            <a:r>
              <a:rPr lang="ja-JP" altLang="en-US" sz="2300" dirty="0" smtClean="0"/>
              <a:t>　　②　タンパク質の重要性</a:t>
            </a:r>
            <a:endParaRPr lang="en-US" altLang="ja-JP" sz="2300" dirty="0" smtClean="0"/>
          </a:p>
          <a:p>
            <a:pPr marL="0" indent="0">
              <a:buNone/>
            </a:pPr>
            <a:r>
              <a:rPr lang="ja-JP" altLang="en-US" sz="2300" dirty="0" smtClean="0"/>
              <a:t>　　③　遺伝子発現の調節</a:t>
            </a:r>
            <a:endParaRPr lang="en-US" altLang="ja-JP" sz="2300" dirty="0" smtClean="0"/>
          </a:p>
        </p:txBody>
      </p:sp>
      <p:sp>
        <p:nvSpPr>
          <p:cNvPr id="5" name="タイトル 1"/>
          <p:cNvSpPr>
            <a:spLocks noGrp="1"/>
          </p:cNvSpPr>
          <p:nvPr>
            <p:ph type="title"/>
          </p:nvPr>
        </p:nvSpPr>
        <p:spPr>
          <a:xfrm>
            <a:off x="457200" y="533400"/>
            <a:ext cx="8229600" cy="990600"/>
          </a:xfrm>
        </p:spPr>
        <p:txBody>
          <a:bodyPr>
            <a:normAutofit/>
          </a:bodyPr>
          <a:lstStyle/>
          <a:p>
            <a:pPr algn="ctr"/>
            <a:r>
              <a:rPr lang="ja-JP" altLang="en-US" sz="3200" dirty="0" smtClean="0"/>
              <a:t>取り扱わなければならない内容</a:t>
            </a:r>
            <a:endParaRPr kumimoji="1" lang="ja-JP" altLang="en-US" sz="3200" dirty="0"/>
          </a:p>
        </p:txBody>
      </p:sp>
      <p:sp>
        <p:nvSpPr>
          <p:cNvPr id="4" name="テキスト ボックス 3"/>
          <p:cNvSpPr txBox="1"/>
          <p:nvPr/>
        </p:nvSpPr>
        <p:spPr>
          <a:xfrm>
            <a:off x="683568" y="5805265"/>
            <a:ext cx="7920880" cy="523220"/>
          </a:xfrm>
          <a:prstGeom prst="rect">
            <a:avLst/>
          </a:prstGeom>
          <a:noFill/>
        </p:spPr>
        <p:txBody>
          <a:bodyPr wrap="square" rtlCol="0">
            <a:spAutoFit/>
          </a:bodyPr>
          <a:lstStyle/>
          <a:p>
            <a:pPr algn="ctr"/>
            <a:r>
              <a:rPr kumimoji="1" lang="ja-JP" altLang="en-US" sz="2800" dirty="0" smtClean="0">
                <a:solidFill>
                  <a:srgbClr val="FF0000"/>
                </a:solidFill>
              </a:rPr>
              <a:t>これらが扱われれば</a:t>
            </a:r>
            <a:r>
              <a:rPr kumimoji="1" lang="en-US" altLang="ja-JP" sz="2800" dirty="0" smtClean="0">
                <a:solidFill>
                  <a:srgbClr val="FF0000"/>
                </a:solidFill>
              </a:rPr>
              <a:t>OK</a:t>
            </a:r>
            <a:r>
              <a:rPr lang="ja-JP" altLang="en-US" sz="2800" dirty="0" err="1" smtClean="0">
                <a:solidFill>
                  <a:srgbClr val="FF0000"/>
                </a:solidFill>
              </a:rPr>
              <a:t>。</a:t>
            </a:r>
            <a:r>
              <a:rPr lang="ja-JP" altLang="en-US" sz="2800" dirty="0" smtClean="0">
                <a:solidFill>
                  <a:srgbClr val="FF0000"/>
                </a:solidFill>
              </a:rPr>
              <a:t>扱い方は授業者次第。</a:t>
            </a:r>
            <a:endParaRPr kumimoji="1" lang="ja-JP" altLang="en-US" sz="2800" dirty="0">
              <a:solidFill>
                <a:srgbClr val="FF0000"/>
              </a:solidFill>
            </a:endParaRPr>
          </a:p>
        </p:txBody>
      </p:sp>
      <p:sp>
        <p:nvSpPr>
          <p:cNvPr id="9" name="テキスト ボックス 8"/>
          <p:cNvSpPr txBox="1"/>
          <p:nvPr/>
        </p:nvSpPr>
        <p:spPr>
          <a:xfrm>
            <a:off x="4004320" y="5453608"/>
            <a:ext cx="4968552" cy="400110"/>
          </a:xfrm>
          <a:prstGeom prst="rect">
            <a:avLst/>
          </a:prstGeom>
          <a:noFill/>
        </p:spPr>
        <p:txBody>
          <a:bodyPr wrap="square" rtlCol="0">
            <a:spAutoFit/>
          </a:bodyPr>
          <a:lstStyle/>
          <a:p>
            <a:r>
              <a:rPr lang="en-US" altLang="ja-JP" sz="2000" dirty="0" smtClean="0"/>
              <a:t>※</a:t>
            </a:r>
            <a:r>
              <a:rPr lang="ja-JP" altLang="en-US" sz="2000" dirty="0" smtClean="0"/>
              <a:t>　</a:t>
            </a:r>
            <a:r>
              <a:rPr lang="ja-JP" altLang="en-US" sz="2000" b="1" dirty="0" smtClean="0"/>
              <a:t>染色体</a:t>
            </a:r>
            <a:r>
              <a:rPr lang="ja-JP" altLang="en-US" sz="2000" dirty="0" smtClean="0"/>
              <a:t>はどこにも書かれていない</a:t>
            </a:r>
            <a:endParaRPr kumimoji="1" lang="ja-JP" altLang="en-US" sz="2000" dirty="0"/>
          </a:p>
        </p:txBody>
      </p:sp>
    </p:spTree>
    <p:extLst>
      <p:ext uri="{BB962C8B-B14F-4D97-AF65-F5344CB8AC3E}">
        <p14:creationId xmlns:p14="http://schemas.microsoft.com/office/powerpoint/2010/main" val="259083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100" fill="hold"/>
                                        <p:tgtEl>
                                          <p:spTgt spid="3">
                                            <p:txEl>
                                              <p:pRg st="10" end="1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1353" y="3501008"/>
            <a:ext cx="6696744" cy="923330"/>
          </a:xfrm>
          <a:prstGeom prst="rect">
            <a:avLst/>
          </a:prstGeom>
          <a:noFill/>
          <a:ln w="38100">
            <a:solidFill>
              <a:schemeClr val="accent4">
                <a:lumMod val="75000"/>
              </a:schemeClr>
            </a:solidFill>
          </a:ln>
        </p:spPr>
        <p:txBody>
          <a:bodyPr wrap="square" rtlCol="0">
            <a:spAutoFit/>
          </a:bodyPr>
          <a:lstStyle/>
          <a:p>
            <a:pPr algn="ctr"/>
            <a:r>
              <a:rPr lang="en-US" altLang="ja-JP" sz="5400" dirty="0" smtClean="0"/>
              <a:t>DNA</a:t>
            </a:r>
            <a:r>
              <a:rPr lang="ja-JP" altLang="en-US" sz="5400" dirty="0" smtClean="0"/>
              <a:t>・遺伝子・ゲノム</a:t>
            </a:r>
            <a:endParaRPr kumimoji="1" lang="ja-JP" altLang="en-US" sz="5400" dirty="0"/>
          </a:p>
        </p:txBody>
      </p:sp>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smtClean="0"/>
              <a:t>分子生物分野への具体的な導入例</a:t>
            </a:r>
            <a:endParaRPr kumimoji="1" lang="ja-JP" altLang="en-US" sz="3200" dirty="0"/>
          </a:p>
        </p:txBody>
      </p:sp>
      <p:sp>
        <p:nvSpPr>
          <p:cNvPr id="11" name="フローチャート : 代替処理 10"/>
          <p:cNvSpPr/>
          <p:nvPr/>
        </p:nvSpPr>
        <p:spPr>
          <a:xfrm>
            <a:off x="683570" y="2199503"/>
            <a:ext cx="1638183" cy="771097"/>
          </a:xfrm>
          <a:prstGeom prst="flowChartAlternateProcess">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5400" dirty="0" smtClean="0"/>
              <a:t>形質</a:t>
            </a:r>
            <a:endParaRPr kumimoji="1" lang="ja-JP" altLang="en-US" sz="5400" dirty="0"/>
          </a:p>
        </p:txBody>
      </p:sp>
      <p:sp>
        <p:nvSpPr>
          <p:cNvPr id="12" name="フローチャート : 代替処理 11"/>
          <p:cNvSpPr/>
          <p:nvPr/>
        </p:nvSpPr>
        <p:spPr>
          <a:xfrm>
            <a:off x="6502273" y="2199503"/>
            <a:ext cx="1670128" cy="897911"/>
          </a:xfrm>
          <a:prstGeom prst="flowChartAlternateProcess">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5400" dirty="0"/>
              <a:t>情報</a:t>
            </a:r>
            <a:endParaRPr kumimoji="1" lang="ja-JP" altLang="en-US" sz="5400" dirty="0"/>
          </a:p>
        </p:txBody>
      </p:sp>
      <p:sp>
        <p:nvSpPr>
          <p:cNvPr id="13" name="フローチャート : 代替処理 12"/>
          <p:cNvSpPr/>
          <p:nvPr/>
        </p:nvSpPr>
        <p:spPr>
          <a:xfrm>
            <a:off x="73065" y="5115768"/>
            <a:ext cx="3730375" cy="950680"/>
          </a:xfrm>
          <a:prstGeom prst="flowChartAlternateProcess">
            <a:avLst/>
          </a:prstGeom>
          <a:solidFill>
            <a:srgbClr val="FFC00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6000" dirty="0"/>
              <a:t>タンパク質</a:t>
            </a:r>
            <a:endParaRPr kumimoji="1" lang="ja-JP" altLang="en-US" sz="6000" dirty="0"/>
          </a:p>
        </p:txBody>
      </p:sp>
      <p:sp>
        <p:nvSpPr>
          <p:cNvPr id="14" name="フローチャート : 代替処理 13"/>
          <p:cNvSpPr/>
          <p:nvPr/>
        </p:nvSpPr>
        <p:spPr>
          <a:xfrm>
            <a:off x="5292080" y="5085184"/>
            <a:ext cx="3744416" cy="857244"/>
          </a:xfrm>
          <a:prstGeom prst="flowChartAlternateProcess">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800" dirty="0" smtClean="0"/>
              <a:t>細胞・染色体</a:t>
            </a:r>
            <a:endParaRPr kumimoji="1" lang="ja-JP" altLang="en-US" sz="4800" dirty="0"/>
          </a:p>
        </p:txBody>
      </p:sp>
      <p:sp>
        <p:nvSpPr>
          <p:cNvPr id="15" name="右矢印 14"/>
          <p:cNvSpPr/>
          <p:nvPr/>
        </p:nvSpPr>
        <p:spPr>
          <a:xfrm rot="3358117">
            <a:off x="1941694" y="3026350"/>
            <a:ext cx="834150" cy="585963"/>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7838635">
            <a:off x="6029250" y="2996926"/>
            <a:ext cx="763857" cy="58657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8055317">
            <a:off x="2036068" y="4495344"/>
            <a:ext cx="892587" cy="586571"/>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4389558">
            <a:off x="5061812" y="4495678"/>
            <a:ext cx="892587" cy="58657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2667498" y="1735282"/>
            <a:ext cx="1613413" cy="1034924"/>
          </a:xfrm>
          <a:prstGeom prst="wedgeRoundRectCallout">
            <a:avLst>
              <a:gd name="adj1" fmla="val -74921"/>
              <a:gd name="adj2" fmla="val 37720"/>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r>
              <a:rPr lang="ja-JP" altLang="en-US" sz="1400" dirty="0" smtClean="0">
                <a:solidFill>
                  <a:schemeClr val="tx1"/>
                </a:solidFill>
              </a:rPr>
              <a:t>形質を決めているのは遺伝子である。遺伝子の本体は</a:t>
            </a:r>
            <a:r>
              <a:rPr lang="en-US" altLang="ja-JP" sz="1400" dirty="0" smtClean="0">
                <a:solidFill>
                  <a:schemeClr val="tx1"/>
                </a:solidFill>
              </a:rPr>
              <a:t>DNA</a:t>
            </a:r>
            <a:r>
              <a:rPr lang="ja-JP" altLang="en-US" sz="1400" dirty="0" smtClean="0">
                <a:solidFill>
                  <a:schemeClr val="tx1"/>
                </a:solidFill>
              </a:rPr>
              <a:t>という物質である。</a:t>
            </a:r>
            <a:endParaRPr lang="ja-JP" altLang="en-US" sz="1400" dirty="0">
              <a:solidFill>
                <a:schemeClr val="tx1"/>
              </a:solidFill>
            </a:endParaRPr>
          </a:p>
        </p:txBody>
      </p:sp>
      <p:sp>
        <p:nvSpPr>
          <p:cNvPr id="23" name="角丸四角形吹き出し 22"/>
          <p:cNvSpPr/>
          <p:nvPr/>
        </p:nvSpPr>
        <p:spPr>
          <a:xfrm>
            <a:off x="4719726" y="1628800"/>
            <a:ext cx="1505401" cy="1141406"/>
          </a:xfrm>
          <a:prstGeom prst="wedgeRoundRectCallout">
            <a:avLst>
              <a:gd name="adj1" fmla="val 70702"/>
              <a:gd name="adj2" fmla="val 45082"/>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r>
              <a:rPr lang="ja-JP" altLang="en-US" sz="1400" dirty="0" smtClean="0">
                <a:solidFill>
                  <a:schemeClr val="tx1"/>
                </a:solidFill>
              </a:rPr>
              <a:t>生物はゲノムという情報でつくられている。その情報は</a:t>
            </a:r>
            <a:r>
              <a:rPr lang="en-US" altLang="ja-JP" sz="1400" dirty="0" smtClean="0">
                <a:solidFill>
                  <a:schemeClr val="tx1"/>
                </a:solidFill>
              </a:rPr>
              <a:t>DNA</a:t>
            </a:r>
            <a:r>
              <a:rPr lang="ja-JP" altLang="en-US" sz="1400" dirty="0" smtClean="0">
                <a:solidFill>
                  <a:schemeClr val="tx1"/>
                </a:solidFill>
              </a:rPr>
              <a:t>という物質に記録されている。</a:t>
            </a:r>
            <a:endParaRPr lang="en-US" altLang="ja-JP" sz="1400" dirty="0" smtClean="0">
              <a:solidFill>
                <a:schemeClr val="tx1"/>
              </a:solidFill>
            </a:endParaRPr>
          </a:p>
        </p:txBody>
      </p:sp>
      <p:sp>
        <p:nvSpPr>
          <p:cNvPr id="24" name="角丸四角形吹き出し 23"/>
          <p:cNvSpPr/>
          <p:nvPr/>
        </p:nvSpPr>
        <p:spPr>
          <a:xfrm>
            <a:off x="3786681" y="5513806"/>
            <a:ext cx="1505401" cy="978960"/>
          </a:xfrm>
          <a:prstGeom prst="wedgeRoundRectCallout">
            <a:avLst>
              <a:gd name="adj1" fmla="val 54672"/>
              <a:gd name="adj2" fmla="val -7672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ja-JP" altLang="en-US" sz="1400" dirty="0" smtClean="0">
                <a:solidFill>
                  <a:schemeClr val="tx1"/>
                </a:solidFill>
              </a:rPr>
              <a:t>細胞の核の中には染色体がある。染色体は</a:t>
            </a:r>
            <a:r>
              <a:rPr lang="en-US" altLang="ja-JP" sz="1400" dirty="0" smtClean="0">
                <a:solidFill>
                  <a:schemeClr val="tx1"/>
                </a:solidFill>
              </a:rPr>
              <a:t>DNA</a:t>
            </a:r>
            <a:r>
              <a:rPr lang="ja-JP" altLang="en-US" sz="1400" dirty="0" smtClean="0">
                <a:solidFill>
                  <a:schemeClr val="tx1"/>
                </a:solidFill>
              </a:rPr>
              <a:t>からできている。</a:t>
            </a:r>
            <a:endParaRPr lang="en-US" altLang="ja-JP" sz="1400" dirty="0" smtClean="0">
              <a:solidFill>
                <a:schemeClr val="tx1"/>
              </a:solidFill>
            </a:endParaRPr>
          </a:p>
        </p:txBody>
      </p:sp>
    </p:spTree>
    <p:extLst>
      <p:ext uri="{BB962C8B-B14F-4D97-AF65-F5344CB8AC3E}">
        <p14:creationId xmlns:p14="http://schemas.microsoft.com/office/powerpoint/2010/main" val="311670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anim calcmode="lin" valueType="num">
                                      <p:cBhvr>
                                        <p:cTn id="8" dur="250" fill="hold"/>
                                        <p:tgtEl>
                                          <p:spTgt spid="21"/>
                                        </p:tgtEl>
                                        <p:attrNameLst>
                                          <p:attrName>ppt_x</p:attrName>
                                        </p:attrNameLst>
                                      </p:cBhvr>
                                      <p:tavLst>
                                        <p:tav tm="0">
                                          <p:val>
                                            <p:strVal val="#ppt_x"/>
                                          </p:val>
                                        </p:tav>
                                        <p:tav tm="100000">
                                          <p:val>
                                            <p:strVal val="#ppt_x"/>
                                          </p:val>
                                        </p:tav>
                                      </p:tavLst>
                                    </p:anim>
                                    <p:anim calcmode="lin" valueType="num">
                                      <p:cBhvr>
                                        <p:cTn id="9" dur="2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50"/>
                                        <p:tgtEl>
                                          <p:spTgt spid="23"/>
                                        </p:tgtEl>
                                      </p:cBhvr>
                                    </p:animEffect>
                                    <p:anim calcmode="lin" valueType="num">
                                      <p:cBhvr>
                                        <p:cTn id="15" dur="250" fill="hold"/>
                                        <p:tgtEl>
                                          <p:spTgt spid="23"/>
                                        </p:tgtEl>
                                        <p:attrNameLst>
                                          <p:attrName>ppt_x</p:attrName>
                                        </p:attrNameLst>
                                      </p:cBhvr>
                                      <p:tavLst>
                                        <p:tav tm="0">
                                          <p:val>
                                            <p:strVal val="#ppt_x"/>
                                          </p:val>
                                        </p:tav>
                                        <p:tav tm="100000">
                                          <p:val>
                                            <p:strVal val="#ppt_x"/>
                                          </p:val>
                                        </p:tav>
                                      </p:tavLst>
                                    </p:anim>
                                    <p:anim calcmode="lin" valueType="num">
                                      <p:cBhvr>
                                        <p:cTn id="16"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50"/>
                                        <p:tgtEl>
                                          <p:spTgt spid="24"/>
                                        </p:tgtEl>
                                      </p:cBhvr>
                                    </p:animEffect>
                                    <p:anim calcmode="lin" valueType="num">
                                      <p:cBhvr>
                                        <p:cTn id="22" dur="250" fill="hold"/>
                                        <p:tgtEl>
                                          <p:spTgt spid="24"/>
                                        </p:tgtEl>
                                        <p:attrNameLst>
                                          <p:attrName>ppt_x</p:attrName>
                                        </p:attrNameLst>
                                      </p:cBhvr>
                                      <p:tavLst>
                                        <p:tav tm="0">
                                          <p:val>
                                            <p:strVal val="#ppt_x"/>
                                          </p:val>
                                        </p:tav>
                                        <p:tav tm="100000">
                                          <p:val>
                                            <p:strVal val="#ppt_x"/>
                                          </p:val>
                                        </p:tav>
                                      </p:tavLst>
                                    </p:anim>
                                    <p:anim calcmode="lin" valueType="num">
                                      <p:cBhvr>
                                        <p:cTn id="23"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smtClean="0"/>
              <a:t>タンパク質は生物基礎の通底概念</a:t>
            </a:r>
            <a:endParaRPr kumimoji="1" lang="ja-JP" altLang="en-US" sz="3200" dirty="0"/>
          </a:p>
        </p:txBody>
      </p:sp>
      <p:sp>
        <p:nvSpPr>
          <p:cNvPr id="19" name="コンテンツ プレースホルダー 2"/>
          <p:cNvSpPr>
            <a:spLocks noGrp="1"/>
          </p:cNvSpPr>
          <p:nvPr>
            <p:ph idx="1"/>
          </p:nvPr>
        </p:nvSpPr>
        <p:spPr>
          <a:xfrm>
            <a:off x="539552" y="1412777"/>
            <a:ext cx="8280920" cy="5328592"/>
          </a:xfrm>
        </p:spPr>
        <p:txBody>
          <a:bodyPr>
            <a:noAutofit/>
          </a:bodyPr>
          <a:lstStyle/>
          <a:p>
            <a:pPr marL="0" indent="0">
              <a:buNone/>
            </a:pPr>
            <a:r>
              <a:rPr lang="ja-JP" altLang="en-US" sz="2000" dirty="0" smtClean="0"/>
              <a:t>生物を捉える視点</a:t>
            </a:r>
            <a:endParaRPr lang="en-US" altLang="ja-JP" sz="2000" dirty="0"/>
          </a:p>
          <a:p>
            <a:pPr marL="0" indent="0">
              <a:buNone/>
            </a:pPr>
            <a:r>
              <a:rPr lang="ja-JP" altLang="en-US" sz="2000" dirty="0"/>
              <a:t>１</a:t>
            </a:r>
            <a:r>
              <a:rPr lang="ja-JP" altLang="en-US" sz="2000" dirty="0" smtClean="0"/>
              <a:t>．共通性と多様性（進化系統の視点）</a:t>
            </a:r>
            <a:endParaRPr lang="en-US" altLang="ja-JP" sz="2000" dirty="0" smtClean="0"/>
          </a:p>
          <a:p>
            <a:pPr marL="0" indent="0">
              <a:buNone/>
            </a:pPr>
            <a:r>
              <a:rPr lang="ja-JP" altLang="en-US" sz="2000" dirty="0"/>
              <a:t>２．</a:t>
            </a:r>
            <a:r>
              <a:rPr lang="ja-JP" altLang="en-US" sz="2000" dirty="0" smtClean="0"/>
              <a:t>階層性（ミクロからマクロまでの視点）</a:t>
            </a:r>
            <a:endParaRPr lang="en-US" altLang="ja-JP" sz="2000" dirty="0" smtClean="0"/>
          </a:p>
          <a:p>
            <a:pPr marL="0" indent="0">
              <a:buNone/>
            </a:pPr>
            <a:r>
              <a:rPr lang="ja-JP" altLang="en-US" sz="2000" dirty="0"/>
              <a:t>３．</a:t>
            </a:r>
            <a:r>
              <a:rPr lang="ja-JP" altLang="en-US" sz="2000" dirty="0" smtClean="0"/>
              <a:t>タンパク質（分子レベルの構造と機能の視点）</a:t>
            </a:r>
            <a:endParaRPr lang="en-US" altLang="ja-JP" sz="2000" dirty="0"/>
          </a:p>
          <a:p>
            <a:pPr marL="0" indent="0">
              <a:buNone/>
            </a:pPr>
            <a:r>
              <a:rPr lang="ja-JP" altLang="en-US" sz="2000" dirty="0" smtClean="0"/>
              <a:t>　　代謝</a:t>
            </a:r>
            <a:r>
              <a:rPr lang="en-US" altLang="ja-JP" sz="2000" dirty="0" smtClean="0"/>
              <a:t>…</a:t>
            </a:r>
            <a:r>
              <a:rPr lang="ja-JP" altLang="en-US" sz="2000" dirty="0" smtClean="0"/>
              <a:t>生体内の化学反応は酵素（タンパク質）が担っている。</a:t>
            </a:r>
            <a:endParaRPr lang="en-US" altLang="ja-JP" sz="2000" dirty="0"/>
          </a:p>
          <a:p>
            <a:pPr marL="0" indent="0">
              <a:buNone/>
            </a:pPr>
            <a:r>
              <a:rPr lang="ja-JP" altLang="en-US" sz="2000" dirty="0" smtClean="0"/>
              <a:t>　　遺伝子</a:t>
            </a:r>
            <a:r>
              <a:rPr lang="en-US" altLang="ja-JP" sz="2000" dirty="0" smtClean="0"/>
              <a:t>…</a:t>
            </a:r>
            <a:r>
              <a:rPr lang="ja-JP" altLang="en-US" sz="2000" dirty="0" smtClean="0"/>
              <a:t>ＤＮＡはタンパク質の設計図である。</a:t>
            </a:r>
            <a:endParaRPr lang="en-US" altLang="ja-JP" sz="2000" dirty="0" smtClean="0"/>
          </a:p>
          <a:p>
            <a:pPr marL="0" indent="0">
              <a:buNone/>
            </a:pPr>
            <a:r>
              <a:rPr lang="ja-JP" altLang="en-US" sz="2000" dirty="0"/>
              <a:t>　</a:t>
            </a:r>
            <a:r>
              <a:rPr lang="ja-JP" altLang="en-US" sz="2000" dirty="0" smtClean="0"/>
              <a:t>　恒常性</a:t>
            </a:r>
            <a:r>
              <a:rPr lang="en-US" altLang="ja-JP" sz="2000" dirty="0" smtClean="0"/>
              <a:t>…</a:t>
            </a:r>
            <a:r>
              <a:rPr lang="ja-JP" altLang="en-US" sz="2000" dirty="0" smtClean="0"/>
              <a:t>①タンパク質は大きな分子</a:t>
            </a:r>
            <a:endParaRPr lang="en-US" altLang="ja-JP" sz="2000" dirty="0" smtClean="0"/>
          </a:p>
          <a:p>
            <a:pPr marL="0" indent="0">
              <a:buNone/>
            </a:pPr>
            <a:r>
              <a:rPr lang="ja-JP" altLang="en-US" sz="2000" dirty="0"/>
              <a:t>　</a:t>
            </a:r>
            <a:r>
              <a:rPr lang="ja-JP" altLang="en-US" sz="2000" dirty="0" smtClean="0"/>
              <a:t>　　　　　　　→血しょう成分のうち、タンパク質は組織液に染み出ない</a:t>
            </a:r>
            <a:endParaRPr lang="en-US" altLang="ja-JP" sz="2000" dirty="0" smtClean="0"/>
          </a:p>
          <a:p>
            <a:pPr marL="0" indent="0">
              <a:buNone/>
            </a:pPr>
            <a:r>
              <a:rPr lang="ja-JP" altLang="en-US" sz="2000" dirty="0"/>
              <a:t>　</a:t>
            </a:r>
            <a:r>
              <a:rPr lang="ja-JP" altLang="en-US" sz="2000" dirty="0" smtClean="0"/>
              <a:t>　　　　　　　→糸球体ではタンパク質はろ過されない</a:t>
            </a:r>
            <a:endParaRPr lang="en-US" altLang="ja-JP" sz="2000" dirty="0" smtClean="0"/>
          </a:p>
          <a:p>
            <a:pPr marL="0" indent="0">
              <a:buNone/>
            </a:pPr>
            <a:r>
              <a:rPr lang="ja-JP" altLang="en-US" sz="2000" dirty="0"/>
              <a:t>　</a:t>
            </a:r>
            <a:r>
              <a:rPr lang="ja-JP" altLang="en-US" sz="2000" dirty="0" smtClean="0"/>
              <a:t>　　　　　　　②タンパク質は形が大切</a:t>
            </a:r>
            <a:endParaRPr lang="en-US" altLang="ja-JP" sz="2000" dirty="0" smtClean="0"/>
          </a:p>
          <a:p>
            <a:pPr marL="0" indent="0">
              <a:buNone/>
            </a:pPr>
            <a:r>
              <a:rPr lang="ja-JP" altLang="en-US" sz="2000" dirty="0"/>
              <a:t>　</a:t>
            </a:r>
            <a:r>
              <a:rPr lang="ja-JP" altLang="en-US" sz="2000" dirty="0" smtClean="0"/>
              <a:t>　　　　　　　→ホルモン、免疫細胞のレセプター</a:t>
            </a:r>
            <a:endParaRPr lang="en-US" altLang="ja-JP" sz="2000" dirty="0" smtClean="0"/>
          </a:p>
          <a:p>
            <a:pPr marL="0" indent="0">
              <a:buNone/>
            </a:pPr>
            <a:r>
              <a:rPr lang="ja-JP" altLang="en-US" sz="2000" dirty="0"/>
              <a:t>　</a:t>
            </a:r>
            <a:r>
              <a:rPr lang="ja-JP" altLang="en-US" sz="2000" dirty="0" smtClean="0"/>
              <a:t>　　　　　　　→酵素と基質の関係</a:t>
            </a:r>
            <a:endParaRPr lang="en-US" altLang="ja-JP" sz="2000" dirty="0" smtClean="0"/>
          </a:p>
          <a:p>
            <a:pPr marL="0" indent="0">
              <a:buNone/>
            </a:pPr>
            <a:r>
              <a:rPr lang="ja-JP" altLang="en-US" sz="2000" dirty="0"/>
              <a:t>　</a:t>
            </a:r>
            <a:r>
              <a:rPr lang="ja-JP" altLang="en-US" sz="2000" dirty="0" smtClean="0"/>
              <a:t>　生態系</a:t>
            </a:r>
            <a:r>
              <a:rPr lang="en-US" altLang="ja-JP" sz="2000" dirty="0" smtClean="0"/>
              <a:t>…</a:t>
            </a:r>
            <a:r>
              <a:rPr lang="ja-JP" altLang="en-US" sz="2000" dirty="0" smtClean="0"/>
              <a:t>窒素の循環</a:t>
            </a:r>
            <a:endParaRPr lang="en-US" altLang="ja-JP" sz="2000" dirty="0" smtClean="0"/>
          </a:p>
          <a:p>
            <a:pPr marL="0" indent="0">
              <a:buNone/>
            </a:pPr>
            <a:r>
              <a:rPr lang="ja-JP" altLang="en-US" sz="2000" dirty="0"/>
              <a:t>　</a:t>
            </a:r>
            <a:r>
              <a:rPr lang="ja-JP" altLang="en-US" sz="2000" dirty="0" smtClean="0"/>
              <a:t>　　　　　　　→窒素はタンパク質やアミノ酸を構成する元素である。</a:t>
            </a:r>
            <a:endParaRPr lang="en-US" altLang="ja-JP" sz="2000" dirty="0" smtClean="0"/>
          </a:p>
          <a:p>
            <a:pPr marL="0" indent="0">
              <a:buNone/>
            </a:pPr>
            <a:r>
              <a:rPr lang="ja-JP" altLang="en-US" sz="2000" dirty="0"/>
              <a:t>　</a:t>
            </a:r>
            <a:endParaRPr lang="en-US" altLang="ja-JP" sz="2000" dirty="0" smtClean="0"/>
          </a:p>
        </p:txBody>
      </p:sp>
    </p:spTree>
    <p:extLst>
      <p:ext uri="{BB962C8B-B14F-4D97-AF65-F5344CB8AC3E}">
        <p14:creationId xmlns:p14="http://schemas.microsoft.com/office/powerpoint/2010/main" val="340671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19">
                                            <p:txEl>
                                              <p:pRg st="3" end="3"/>
                                            </p:txEl>
                                          </p:spTgt>
                                        </p:tgtEl>
                                        <p:attrNameLst>
                                          <p:attrName>style.color</p:attrName>
                                        </p:attrNameLst>
                                      </p:cBhvr>
                                      <p:to>
                                        <a:srgbClr val="C00000"/>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animEffect transition="in" filter="wipe(up)">
                                      <p:cBhvr>
                                        <p:cTn id="11" dur="500"/>
                                        <p:tgtEl>
                                          <p:spTgt spid="19">
                                            <p:txEl>
                                              <p:pRg st="4" end="4"/>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19">
                                            <p:txEl>
                                              <p:pRg st="5" end="5"/>
                                            </p:txEl>
                                          </p:spTgt>
                                        </p:tgtEl>
                                        <p:attrNameLst>
                                          <p:attrName>style.visibility</p:attrName>
                                        </p:attrNameLst>
                                      </p:cBhvr>
                                      <p:to>
                                        <p:strVal val="visible"/>
                                      </p:to>
                                    </p:set>
                                    <p:animEffect transition="in" filter="wipe(up)">
                                      <p:cBhvr>
                                        <p:cTn id="14" dur="500"/>
                                        <p:tgtEl>
                                          <p:spTgt spid="19">
                                            <p:txEl>
                                              <p:pRg st="5" end="5"/>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animEffect transition="in" filter="wipe(up)">
                                      <p:cBhvr>
                                        <p:cTn id="17" dur="500"/>
                                        <p:tgtEl>
                                          <p:spTgt spid="19">
                                            <p:txEl>
                                              <p:pRg st="6" end="6"/>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9">
                                            <p:txEl>
                                              <p:pRg st="7" end="7"/>
                                            </p:txEl>
                                          </p:spTgt>
                                        </p:tgtEl>
                                        <p:attrNameLst>
                                          <p:attrName>style.visibility</p:attrName>
                                        </p:attrNameLst>
                                      </p:cBhvr>
                                      <p:to>
                                        <p:strVal val="visible"/>
                                      </p:to>
                                    </p:set>
                                    <p:animEffect transition="in" filter="wipe(up)">
                                      <p:cBhvr>
                                        <p:cTn id="20" dur="500"/>
                                        <p:tgtEl>
                                          <p:spTgt spid="19">
                                            <p:txEl>
                                              <p:pRg st="7" end="7"/>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animEffect transition="in" filter="wipe(up)">
                                      <p:cBhvr>
                                        <p:cTn id="23" dur="500"/>
                                        <p:tgtEl>
                                          <p:spTgt spid="19">
                                            <p:txEl>
                                              <p:pRg st="8" end="8"/>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9">
                                            <p:txEl>
                                              <p:pRg st="9" end="9"/>
                                            </p:txEl>
                                          </p:spTgt>
                                        </p:tgtEl>
                                        <p:attrNameLst>
                                          <p:attrName>style.visibility</p:attrName>
                                        </p:attrNameLst>
                                      </p:cBhvr>
                                      <p:to>
                                        <p:strVal val="visible"/>
                                      </p:to>
                                    </p:set>
                                    <p:animEffect transition="in" filter="wipe(up)">
                                      <p:cBhvr>
                                        <p:cTn id="26" dur="500"/>
                                        <p:tgtEl>
                                          <p:spTgt spid="19">
                                            <p:txEl>
                                              <p:pRg st="9" end="9"/>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9">
                                            <p:txEl>
                                              <p:pRg st="10" end="10"/>
                                            </p:txEl>
                                          </p:spTgt>
                                        </p:tgtEl>
                                        <p:attrNameLst>
                                          <p:attrName>style.visibility</p:attrName>
                                        </p:attrNameLst>
                                      </p:cBhvr>
                                      <p:to>
                                        <p:strVal val="visible"/>
                                      </p:to>
                                    </p:set>
                                    <p:animEffect transition="in" filter="wipe(up)">
                                      <p:cBhvr>
                                        <p:cTn id="29" dur="500"/>
                                        <p:tgtEl>
                                          <p:spTgt spid="19">
                                            <p:txEl>
                                              <p:pRg st="10" end="10"/>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19">
                                            <p:txEl>
                                              <p:pRg st="11" end="11"/>
                                            </p:txEl>
                                          </p:spTgt>
                                        </p:tgtEl>
                                        <p:attrNameLst>
                                          <p:attrName>style.visibility</p:attrName>
                                        </p:attrNameLst>
                                      </p:cBhvr>
                                      <p:to>
                                        <p:strVal val="visible"/>
                                      </p:to>
                                    </p:set>
                                    <p:animEffect transition="in" filter="wipe(up)">
                                      <p:cBhvr>
                                        <p:cTn id="32" dur="500"/>
                                        <p:tgtEl>
                                          <p:spTgt spid="19">
                                            <p:txEl>
                                              <p:pRg st="11" end="11"/>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19">
                                            <p:txEl>
                                              <p:pRg st="12" end="12"/>
                                            </p:txEl>
                                          </p:spTgt>
                                        </p:tgtEl>
                                        <p:attrNameLst>
                                          <p:attrName>style.visibility</p:attrName>
                                        </p:attrNameLst>
                                      </p:cBhvr>
                                      <p:to>
                                        <p:strVal val="visible"/>
                                      </p:to>
                                    </p:set>
                                    <p:animEffect transition="in" filter="wipe(up)">
                                      <p:cBhvr>
                                        <p:cTn id="35" dur="500"/>
                                        <p:tgtEl>
                                          <p:spTgt spid="19">
                                            <p:txEl>
                                              <p:pRg st="12" end="12"/>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19">
                                            <p:txEl>
                                              <p:pRg st="13" end="13"/>
                                            </p:txEl>
                                          </p:spTgt>
                                        </p:tgtEl>
                                        <p:attrNameLst>
                                          <p:attrName>style.visibility</p:attrName>
                                        </p:attrNameLst>
                                      </p:cBhvr>
                                      <p:to>
                                        <p:strVal val="visible"/>
                                      </p:to>
                                    </p:set>
                                    <p:animEffect transition="in" filter="wipe(up)">
                                      <p:cBhvr>
                                        <p:cTn id="38" dur="500"/>
                                        <p:tgtEl>
                                          <p:spTgt spid="19">
                                            <p:txEl>
                                              <p:pRg st="13" end="13"/>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19">
                                            <p:txEl>
                                              <p:pRg st="14" end="14"/>
                                            </p:txEl>
                                          </p:spTgt>
                                        </p:tgtEl>
                                        <p:attrNameLst>
                                          <p:attrName>style.visibility</p:attrName>
                                        </p:attrNameLst>
                                      </p:cBhvr>
                                      <p:to>
                                        <p:strVal val="visible"/>
                                      </p:to>
                                    </p:set>
                                    <p:animEffect transition="in" filter="wipe(up)">
                                      <p:cBhvr>
                                        <p:cTn id="41" dur="500"/>
                                        <p:tgtEl>
                                          <p:spTgt spid="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457200" y="533400"/>
            <a:ext cx="8229600" cy="990600"/>
          </a:xfrm>
        </p:spPr>
        <p:txBody>
          <a:bodyPr>
            <a:normAutofit/>
          </a:bodyPr>
          <a:lstStyle/>
          <a:p>
            <a:pPr algn="ctr"/>
            <a:r>
              <a:rPr lang="ja-JP" altLang="en-US" sz="3200" dirty="0" smtClean="0"/>
              <a:t>タンパク質からのアプローチと授業の流れ</a:t>
            </a:r>
            <a:endParaRPr kumimoji="1" lang="ja-JP" altLang="en-US" sz="3200" dirty="0"/>
          </a:p>
        </p:txBody>
      </p:sp>
      <p:sp>
        <p:nvSpPr>
          <p:cNvPr id="19" name="コンテンツ プレースホルダー 2"/>
          <p:cNvSpPr>
            <a:spLocks noGrp="1"/>
          </p:cNvSpPr>
          <p:nvPr>
            <p:ph idx="1"/>
          </p:nvPr>
        </p:nvSpPr>
        <p:spPr>
          <a:xfrm>
            <a:off x="971600" y="1412776"/>
            <a:ext cx="7344816" cy="5256584"/>
          </a:xfrm>
        </p:spPr>
        <p:txBody>
          <a:bodyPr>
            <a:noAutofit/>
          </a:bodyPr>
          <a:lstStyle/>
          <a:p>
            <a:pPr marL="0" indent="0">
              <a:buNone/>
            </a:pPr>
            <a:r>
              <a:rPr lang="en-US" altLang="ja-JP" sz="2800" dirty="0" smtClean="0"/>
              <a:t>0-1</a:t>
            </a:r>
            <a:r>
              <a:rPr lang="ja-JP" altLang="en-US" sz="2800" dirty="0" smtClean="0"/>
              <a:t>　生物世界の階層性</a:t>
            </a:r>
            <a:r>
              <a:rPr lang="ja-JP" altLang="en-US" sz="2200" dirty="0" smtClean="0"/>
              <a:t>　</a:t>
            </a:r>
            <a:endParaRPr lang="en-US" altLang="ja-JP" sz="2200" dirty="0"/>
          </a:p>
          <a:p>
            <a:pPr marL="0" indent="0">
              <a:buNone/>
            </a:pPr>
            <a:r>
              <a:rPr lang="ja-JP" altLang="en-US" sz="2200" dirty="0" smtClean="0"/>
              <a:t>　　　　→　</a:t>
            </a:r>
            <a:r>
              <a:rPr lang="ja-JP" altLang="en-US" sz="2200" dirty="0" smtClean="0">
                <a:solidFill>
                  <a:srgbClr val="FF0000"/>
                </a:solidFill>
              </a:rPr>
              <a:t>生命現象はタンパク質のはたらきで成り立っている。</a:t>
            </a:r>
            <a:endParaRPr lang="en-US" altLang="ja-JP" sz="2200" dirty="0" smtClean="0"/>
          </a:p>
          <a:p>
            <a:pPr marL="0" indent="0">
              <a:buNone/>
            </a:pPr>
            <a:r>
              <a:rPr lang="ja-JP" altLang="en-US" sz="2200" dirty="0" smtClean="0"/>
              <a:t> 動画</a:t>
            </a:r>
            <a:r>
              <a:rPr lang="en-US" altLang="ja-JP" sz="2000" dirty="0">
                <a:hlinkClick r:id="rId3"/>
              </a:rPr>
              <a:t>"The Inner Life of the </a:t>
            </a:r>
            <a:r>
              <a:rPr lang="en-US" altLang="ja-JP" sz="2000" dirty="0" smtClean="0">
                <a:hlinkClick r:id="rId3"/>
              </a:rPr>
              <a:t>Cell“</a:t>
            </a:r>
            <a:r>
              <a:rPr lang="en-US" altLang="ja-JP" sz="2000" dirty="0" smtClean="0"/>
              <a:t> by </a:t>
            </a:r>
            <a:r>
              <a:rPr lang="en-US" altLang="ja-JP" sz="2000" u="sng" dirty="0" smtClean="0"/>
              <a:t>XVIVO Scientific Animation</a:t>
            </a:r>
            <a:endParaRPr lang="en-US" altLang="ja-JP" sz="2200" dirty="0"/>
          </a:p>
          <a:p>
            <a:pPr marL="0" indent="0">
              <a:buNone/>
            </a:pPr>
            <a:r>
              <a:rPr lang="en-US" altLang="ja-JP" sz="2200" dirty="0" smtClean="0"/>
              <a:t>…</a:t>
            </a:r>
            <a:r>
              <a:rPr lang="ja-JP" altLang="en-US" sz="2200" dirty="0" smtClean="0"/>
              <a:t>（中略）</a:t>
            </a:r>
            <a:endParaRPr lang="en-US" altLang="ja-JP" sz="2200" dirty="0" smtClean="0"/>
          </a:p>
          <a:p>
            <a:pPr marL="0" indent="0">
              <a:buNone/>
            </a:pPr>
            <a:endParaRPr lang="en-US" altLang="ja-JP" sz="2200" dirty="0" smtClean="0"/>
          </a:p>
          <a:p>
            <a:pPr marL="0" indent="0">
              <a:buNone/>
            </a:pPr>
            <a:endParaRPr lang="en-US" altLang="ja-JP" sz="2200" dirty="0" smtClean="0"/>
          </a:p>
          <a:p>
            <a:pPr marL="0" indent="0">
              <a:buNone/>
            </a:pPr>
            <a:r>
              <a:rPr lang="en-US" altLang="ja-JP" sz="2800" dirty="0" smtClean="0"/>
              <a:t>2-1</a:t>
            </a:r>
            <a:r>
              <a:rPr lang="ja-JP" altLang="en-US" sz="2800" dirty="0" smtClean="0"/>
              <a:t>　代謝と酵素</a:t>
            </a:r>
            <a:endParaRPr lang="en-US" altLang="ja-JP" sz="2800" dirty="0" smtClean="0"/>
          </a:p>
          <a:p>
            <a:pPr marL="0" indent="0">
              <a:buNone/>
            </a:pPr>
            <a:r>
              <a:rPr lang="ja-JP" altLang="en-US" sz="2200" dirty="0"/>
              <a:t>　</a:t>
            </a:r>
            <a:r>
              <a:rPr lang="ja-JP" altLang="en-US" sz="2200" dirty="0" smtClean="0"/>
              <a:t>　　　→　</a:t>
            </a:r>
            <a:r>
              <a:rPr lang="ja-JP" altLang="en-US" sz="2200" dirty="0" smtClean="0">
                <a:solidFill>
                  <a:srgbClr val="FF0000"/>
                </a:solidFill>
              </a:rPr>
              <a:t>生体内の化学反応は酵素のはたらきの連続である。</a:t>
            </a:r>
            <a:endParaRPr lang="en-US" altLang="ja-JP" sz="2200" dirty="0" smtClean="0">
              <a:solidFill>
                <a:srgbClr val="FF0000"/>
              </a:solidFill>
            </a:endParaRPr>
          </a:p>
          <a:p>
            <a:pPr marL="0" indent="0">
              <a:buNone/>
            </a:pPr>
            <a:r>
              <a:rPr lang="en-US" altLang="ja-JP" sz="2200" dirty="0" smtClean="0"/>
              <a:t>…</a:t>
            </a:r>
            <a:r>
              <a:rPr lang="ja-JP" altLang="en-US" sz="2200" dirty="0" smtClean="0"/>
              <a:t>（中略）</a:t>
            </a:r>
            <a:endParaRPr lang="en-US" altLang="ja-JP" sz="2200" dirty="0" smtClean="0"/>
          </a:p>
          <a:p>
            <a:pPr marL="0" indent="0">
              <a:buNone/>
            </a:pPr>
            <a:endParaRPr lang="en-US" altLang="ja-JP" sz="2200" dirty="0" smtClean="0"/>
          </a:p>
          <a:p>
            <a:pPr marL="0" indent="0">
              <a:buNone/>
            </a:pPr>
            <a:endParaRPr lang="en-US" altLang="ja-JP" sz="2200" dirty="0" smtClean="0"/>
          </a:p>
          <a:p>
            <a:pPr marL="0" indent="0">
              <a:buNone/>
            </a:pPr>
            <a:r>
              <a:rPr lang="ja-JP" altLang="en-US" b="1" dirty="0" smtClean="0"/>
              <a:t>生徒が酵素と分子を演じるアクティビティ</a:t>
            </a:r>
            <a:endParaRPr lang="en-US" altLang="ja-JP" b="1" dirty="0" smtClean="0"/>
          </a:p>
        </p:txBody>
      </p:sp>
      <p:sp>
        <p:nvSpPr>
          <p:cNvPr id="2" name="爆発 1 1"/>
          <p:cNvSpPr/>
          <p:nvPr/>
        </p:nvSpPr>
        <p:spPr>
          <a:xfrm>
            <a:off x="5724128" y="2708920"/>
            <a:ext cx="2736304" cy="1368152"/>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タンパク質をゴリ押し</a:t>
            </a:r>
            <a:endParaRPr kumimoji="1" lang="ja-JP" altLang="en-US" dirty="0">
              <a:solidFill>
                <a:schemeClr val="tx1"/>
              </a:solidFill>
            </a:endParaRPr>
          </a:p>
        </p:txBody>
      </p:sp>
      <p:sp>
        <p:nvSpPr>
          <p:cNvPr id="5" name="爆発 1 4"/>
          <p:cNvSpPr/>
          <p:nvPr/>
        </p:nvSpPr>
        <p:spPr>
          <a:xfrm>
            <a:off x="5780709" y="4869160"/>
            <a:ext cx="3399804" cy="1512168"/>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酵素（タンパク質）の重要性</a:t>
            </a:r>
            <a:endParaRPr kumimoji="1" lang="ja-JP" altLang="en-US" dirty="0">
              <a:solidFill>
                <a:schemeClr val="tx1"/>
              </a:solidFill>
            </a:endParaRPr>
          </a:p>
        </p:txBody>
      </p:sp>
    </p:spTree>
    <p:extLst>
      <p:ext uri="{BB962C8B-B14F-4D97-AF65-F5344CB8AC3E}">
        <p14:creationId xmlns:p14="http://schemas.microsoft.com/office/powerpoint/2010/main" val="16027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2570</TotalTime>
  <Words>3140</Words>
  <Application>Microsoft Office PowerPoint</Application>
  <PresentationFormat>画面に合わせる (4:3)</PresentationFormat>
  <Paragraphs>259</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クラリティ</vt:lpstr>
      <vt:lpstr>セントラルドグマをどう教えるか ～タンパク質からのアプローチ～</vt:lpstr>
      <vt:lpstr>勤務校の紹介と今年度の授業</vt:lpstr>
      <vt:lpstr>分子生物分野が「生物Ⅱ」から「生物基礎」へ</vt:lpstr>
      <vt:lpstr>現行学習指導要領「生物基礎」</vt:lpstr>
      <vt:lpstr>現行学習指導要領「生物基礎」</vt:lpstr>
      <vt:lpstr>取り扱わなければならない内容</vt:lpstr>
      <vt:lpstr>分子生物分野への具体的な導入例</vt:lpstr>
      <vt:lpstr>タンパク質は生物基礎の通底概念</vt:lpstr>
      <vt:lpstr>タンパク質からのアプローチと授業の流れ</vt:lpstr>
      <vt:lpstr>生徒が酵素と分子を演じる</vt:lpstr>
      <vt:lpstr>タンパク質からのアプローチと授業の流れ</vt:lpstr>
      <vt:lpstr>ゲノムリテラシー</vt:lpstr>
      <vt:lpstr>中学校で習うメンデル遺伝の弊害</vt:lpstr>
      <vt:lpstr>授業のベースは『学び合い』</vt:lpstr>
      <vt:lpstr>授業で心掛けていること</vt:lpstr>
      <vt:lpstr>都立高校学力スタンダード</vt:lpstr>
    </vt:vector>
  </TitlesOfParts>
  <Company>東京都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セントラルドグマをどう教えるか</dc:title>
  <dc:creator>東京都</dc:creator>
  <cp:lastModifiedBy>ICT</cp:lastModifiedBy>
  <cp:revision>226</cp:revision>
  <dcterms:created xsi:type="dcterms:W3CDTF">2015-02-14T04:13:24Z</dcterms:created>
  <dcterms:modified xsi:type="dcterms:W3CDTF">2015-02-23T00:13:36Z</dcterms:modified>
</cp:coreProperties>
</file>